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36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37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38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notesSlides/notesSlide41.xml" ContentType="application/vnd.openxmlformats-officedocument.presentationml.notesSlide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  <p:sldMasterId id="2147483674" r:id="rId2"/>
    <p:sldMasterId id="2147483701" r:id="rId3"/>
  </p:sldMasterIdLst>
  <p:notesMasterIdLst>
    <p:notesMasterId r:id="rId50"/>
  </p:notesMasterIdLst>
  <p:handoutMasterIdLst>
    <p:handoutMasterId r:id="rId51"/>
  </p:handoutMasterIdLst>
  <p:sldIdLst>
    <p:sldId id="567" r:id="rId4"/>
    <p:sldId id="605" r:id="rId5"/>
    <p:sldId id="607" r:id="rId6"/>
    <p:sldId id="622" r:id="rId7"/>
    <p:sldId id="623" r:id="rId8"/>
    <p:sldId id="624" r:id="rId9"/>
    <p:sldId id="625" r:id="rId10"/>
    <p:sldId id="626" r:id="rId11"/>
    <p:sldId id="627" r:id="rId12"/>
    <p:sldId id="628" r:id="rId13"/>
    <p:sldId id="629" r:id="rId14"/>
    <p:sldId id="630" r:id="rId15"/>
    <p:sldId id="631" r:id="rId16"/>
    <p:sldId id="632" r:id="rId17"/>
    <p:sldId id="608" r:id="rId18"/>
    <p:sldId id="609" r:id="rId19"/>
    <p:sldId id="610" r:id="rId20"/>
    <p:sldId id="611" r:id="rId21"/>
    <p:sldId id="612" r:id="rId22"/>
    <p:sldId id="613" r:id="rId23"/>
    <p:sldId id="614" r:id="rId24"/>
    <p:sldId id="615" r:id="rId25"/>
    <p:sldId id="616" r:id="rId26"/>
    <p:sldId id="617" r:id="rId27"/>
    <p:sldId id="618" r:id="rId28"/>
    <p:sldId id="619" r:id="rId29"/>
    <p:sldId id="620" r:id="rId30"/>
    <p:sldId id="621" r:id="rId31"/>
    <p:sldId id="633" r:id="rId32"/>
    <p:sldId id="634" r:id="rId33"/>
    <p:sldId id="635" r:id="rId34"/>
    <p:sldId id="636" r:id="rId35"/>
    <p:sldId id="637" r:id="rId36"/>
    <p:sldId id="638" r:id="rId37"/>
    <p:sldId id="639" r:id="rId38"/>
    <p:sldId id="640" r:id="rId39"/>
    <p:sldId id="641" r:id="rId40"/>
    <p:sldId id="642" r:id="rId41"/>
    <p:sldId id="643" r:id="rId42"/>
    <p:sldId id="644" r:id="rId43"/>
    <p:sldId id="645" r:id="rId44"/>
    <p:sldId id="646" r:id="rId45"/>
    <p:sldId id="647" r:id="rId46"/>
    <p:sldId id="648" r:id="rId47"/>
    <p:sldId id="649" r:id="rId48"/>
    <p:sldId id="568" r:id="rId49"/>
  </p:sldIdLst>
  <p:sldSz cx="9144000" cy="6858000" type="screen4x3"/>
  <p:notesSz cx="9283700" cy="6985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0">
          <p15:clr>
            <a:srgbClr val="A4A3A4"/>
          </p15:clr>
        </p15:guide>
        <p15:guide id="2" pos="292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900"/>
    <a:srgbClr val="0000FF"/>
    <a:srgbClr val="0033CC"/>
    <a:srgbClr val="006600"/>
    <a:srgbClr val="960000"/>
    <a:srgbClr val="2A55D6"/>
    <a:srgbClr val="993300"/>
    <a:srgbClr val="649A6D"/>
    <a:srgbClr val="6ACE52"/>
    <a:srgbClr val="005E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86535" autoAdjust="0"/>
  </p:normalViewPr>
  <p:slideViewPr>
    <p:cSldViewPr>
      <p:cViewPr varScale="1">
        <p:scale>
          <a:sx n="73" d="100"/>
          <a:sy n="73" d="100"/>
        </p:scale>
        <p:origin x="1581" y="45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228" y="-108"/>
      </p:cViewPr>
      <p:guideLst>
        <p:guide orient="horz" pos="2200"/>
        <p:guide pos="29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8" Type="http://schemas.openxmlformats.org/officeDocument/2006/relationships/slide" Target="slides/slide5.xml"/><Relationship Id="rId51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58617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r">
              <a:defRPr sz="1200"/>
            </a:lvl1pPr>
          </a:lstStyle>
          <a:p>
            <a:fld id="{AC167E78-EA36-40A1-A9A0-B443C6CB1F60}" type="datetimeFigureOut">
              <a:rPr lang="en-US" smtClean="0"/>
              <a:pPr/>
              <a:t>3/14/2019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58617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r">
              <a:defRPr sz="1200"/>
            </a:lvl1pPr>
          </a:lstStyle>
          <a:p>
            <a:fld id="{1E401BE2-F7AC-4C50-A6E5-F6C806E13D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6851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58617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r">
              <a:defRPr sz="1200"/>
            </a:lvl1pPr>
          </a:lstStyle>
          <a:p>
            <a:fld id="{88D89EF4-2B2A-4F54-A6DD-1EB35DCF17B3}" type="datetimeFigureOut">
              <a:rPr lang="en-US" smtClean="0"/>
              <a:pPr/>
              <a:t>3/14/2019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3875"/>
            <a:ext cx="3492500" cy="2619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3" tIns="46477" rIns="92953" bIns="4647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8370" y="3317877"/>
            <a:ext cx="7426960" cy="3143250"/>
          </a:xfrm>
          <a:prstGeom prst="rect">
            <a:avLst/>
          </a:prstGeom>
        </p:spPr>
        <p:txBody>
          <a:bodyPr vert="horz" lIns="92953" tIns="46477" rIns="92953" bIns="46477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58617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r">
              <a:defRPr sz="1200"/>
            </a:lvl1pPr>
          </a:lstStyle>
          <a:p>
            <a:fld id="{AB959945-7217-484B-8E74-88DC87A74B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711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5012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959945-7217-484B-8E74-88DC87A74BB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34500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959945-7217-484B-8E74-88DC87A74BB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443762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959945-7217-484B-8E74-88DC87A74BB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49603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4752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0269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07588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1BB60-4061-456B-9A0C-B4B40FD0BA3E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4842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1BB60-4061-456B-9A0C-B4B40FD0BA3E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0524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1BB60-4061-456B-9A0C-B4B40FD0BA3E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35243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1BB60-4061-456B-9A0C-B4B40FD0BA3E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89635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1BB60-4061-456B-9A0C-B4B40FD0BA3E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47700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1BB60-4061-456B-9A0C-B4B40FD0BA3E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30281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1BB60-4061-456B-9A0C-B4B40FD0BA3E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97587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1BB60-4061-456B-9A0C-B4B40FD0BA3E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9983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1BB60-4061-456B-9A0C-B4B40FD0BA3E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56247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1BB60-4061-456B-9A0C-B4B40FD0BA3E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389859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1BB60-4061-456B-9A0C-B4B40FD0BA3E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9596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46913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1BB60-4061-456B-9A0C-B4B40FD0BA3E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13068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1BB60-4061-456B-9A0C-B4B40FD0BA3E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3298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1BB60-4061-456B-9A0C-B4B40FD0BA3E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83711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1BB60-4061-456B-9A0C-B4B40FD0BA3E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105421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1BB60-4061-456B-9A0C-B4B40FD0BA3E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668128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1BB60-4061-456B-9A0C-B4B40FD0BA3E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865468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7899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7149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4382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242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790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5" name="Slide Image Placeholder 1">
            <a:extLst>
              <a:ext uri="{FF2B5EF4-FFF2-40B4-BE49-F238E27FC236}">
                <a16:creationId xmlns:a16="http://schemas.microsoft.com/office/drawing/2014/main" id="{290607F7-8C1E-49C1-AAEF-B2C47124609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5106" name="Notes Placeholder 2">
            <a:extLst>
              <a:ext uri="{FF2B5EF4-FFF2-40B4-BE49-F238E27FC236}">
                <a16:creationId xmlns:a16="http://schemas.microsoft.com/office/drawing/2014/main" id="{E9D9D877-7DE6-4415-B9F6-0F9CF2F9C41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75107" name="Slide Number Placeholder 3">
            <a:extLst>
              <a:ext uri="{FF2B5EF4-FFF2-40B4-BE49-F238E27FC236}">
                <a16:creationId xmlns:a16="http://schemas.microsoft.com/office/drawing/2014/main" id="{147118F9-A3E1-4A9B-B5D4-5AFA6312273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CC0CE666-225C-4191-ABC8-97F207D6042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9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15643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 noChangeArrowheads="1"/>
          </p:cNvSpPr>
          <p:nvPr/>
        </p:nvSpPr>
        <p:spPr bwMode="auto">
          <a:xfrm>
            <a:off x="457200" y="1123950"/>
            <a:ext cx="82296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457200" y="337185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Line 10"/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924800" cy="17526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81400"/>
            <a:ext cx="78486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8D6B44D-BFE6-4E14-A10D-12EB0F0A214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BA5105D-8844-4358-8AFC-559874D7646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4DDA66-0DFC-412A-A4B0-EFE91F0913E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52400"/>
            <a:ext cx="2152650" cy="6096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05550" cy="6096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1F9A79-97CD-456A-8962-B51E5744B9C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CA4B2D8-CA02-4F38-8E98-94AACC4F9F3E}" type="datetime1">
              <a:rPr lang="en-US" altLang="en-US" smtClean="0"/>
              <a:t>3/14/2019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D3D9-3FE8-4025-BF66-8DAB1ABB951F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057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612AB87-B7F0-479C-898D-EB922AD34514}" type="datetime1">
              <a:rPr lang="en-US" smtClean="0"/>
              <a:t>3/14/2019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68968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2E4FE-EAF3-4FF7-A9F6-6606F96B4C1A}" type="datetime1">
              <a:rPr lang="en-US" altLang="en-US" smtClean="0"/>
              <a:t>3/14/2019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D3D9-3FE8-4025-BF66-8DAB1ABB951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FF91D-BE3E-4D17-99CA-6E5E16AA61A2}" type="datetime1">
              <a:rPr lang="en-US" smtClean="0"/>
              <a:t>3/14/2019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/>
            </a:lvl1pPr>
          </a:lstStyle>
          <a:p>
            <a:fld id="{323594FA-E141-4234-AE05-360401972BE7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BC4BE-3BD0-4E4D-9370-EE6E1384F415}" type="datetime1">
              <a:rPr lang="en-US" smtClean="0"/>
              <a:t>3/14/2019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15060-7454-48F5-AE20-05A8E14D01E9}" type="datetime1">
              <a:rPr lang="en-US" smtClean="0"/>
              <a:t>3/14/2019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126D2-9BB2-4ABE-8516-3804904983B4}" type="datetime1">
              <a:rPr lang="en-US" smtClean="0"/>
              <a:t>3/14/2019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5D1CE-CFB6-4D1B-A9B9-DDE1D228D676}" type="datetime1">
              <a:rPr lang="en-US" smtClean="0"/>
              <a:t>3/14/2019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3594FA-E141-4234-AE05-360401972BE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4CDD-7065-46A7-8729-E2A4092F28BE}" type="datetime1">
              <a:rPr lang="en-US" smtClean="0"/>
              <a:t>3/14/2019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05A52-9BCB-457C-99FB-5DA0D87646B9}" type="datetime1">
              <a:rPr lang="en-US" smtClean="0"/>
              <a:t>3/14/2019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C57C1-48BA-4AD2-8C53-67930E91C820}" type="datetime1">
              <a:rPr lang="en-US" smtClean="0"/>
              <a:t>3/14/2019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363D3-8872-4927-BA87-E0936B3DDFD9}" type="datetime1">
              <a:rPr lang="en-US" smtClean="0"/>
              <a:t>3/14/2019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A2761-6BDE-4264-92CB-4B595D67CAC0}" type="datetime1">
              <a:rPr lang="en-US" smtClean="0"/>
              <a:t>3/14/2019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AC7BA1-BEA2-40AF-9056-44DC8C98568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D2BBBE-2A44-4D16-8758-0239282DCC5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D5635-BCCD-45D2-B61E-320731E13B1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8A7077-2B78-4FB5-8F56-24239751AEF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86574E-FA2E-425B-A84C-39F9592E9EC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48CFD0-6DDB-45F0-A989-9F5CE648BC1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97B092-8552-4BA4-B0E1-CE51B98A2A2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75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908720"/>
            <a:ext cx="8610600" cy="5339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US" altLang="en-US" dirty="0"/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aramond" pitchFamily="18" charset="0"/>
              </a:defRPr>
            </a:lvl1pPr>
          </a:lstStyle>
          <a:p>
            <a:fld id="{6F400BD0-49BF-48FC-8114-37C1D4F5AB3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28600" y="6248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200">
          <a:solidFill>
            <a:schemeClr val="tx1"/>
          </a:solidFill>
          <a:latin typeface="+mn-lt"/>
        </a:defRPr>
      </a:lvl2pPr>
      <a:lvl3pPr marL="1022350" indent="-35083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6811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371600"/>
            <a:ext cx="8610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aramond" pitchFamily="18" charset="0"/>
              </a:defRPr>
            </a:lvl1pPr>
          </a:lstStyle>
          <a:p>
            <a:fld id="{6F400BD0-49BF-48FC-8114-37C1D4F5AB3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28600" y="6248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2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07E3CE-5B1C-4596-AAA9-F5774CAD82B1}" type="datetime1">
              <a:rPr lang="en-US" smtClean="0"/>
              <a:t>3/14/2019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00BD0-49BF-48FC-8114-37C1D4F5AB3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5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5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5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5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notesSlide" Target="../notesSlides/notesSlide36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tags" Target="../tags/tag10.xml"/><Relationship Id="rId13" Type="http://schemas.openxmlformats.org/officeDocument/2006/relationships/image" Target="../media/image8.png"/><Relationship Id="rId3" Type="http://schemas.openxmlformats.org/officeDocument/2006/relationships/tags" Target="../tags/tag5.xml"/><Relationship Id="rId7" Type="http://schemas.openxmlformats.org/officeDocument/2006/relationships/tags" Target="../tags/tag9.xml"/><Relationship Id="rId12" Type="http://schemas.openxmlformats.org/officeDocument/2006/relationships/image" Target="../media/image7.png"/><Relationship Id="rId2" Type="http://schemas.openxmlformats.org/officeDocument/2006/relationships/tags" Target="../tags/tag4.xml"/><Relationship Id="rId16" Type="http://schemas.openxmlformats.org/officeDocument/2006/relationships/image" Target="../media/image11.png"/><Relationship Id="rId1" Type="http://schemas.openxmlformats.org/officeDocument/2006/relationships/tags" Target="../tags/tag3.xml"/><Relationship Id="rId6" Type="http://schemas.openxmlformats.org/officeDocument/2006/relationships/tags" Target="../tags/tag8.xml"/><Relationship Id="rId11" Type="http://schemas.openxmlformats.org/officeDocument/2006/relationships/image" Target="../media/image6.png"/><Relationship Id="rId5" Type="http://schemas.openxmlformats.org/officeDocument/2006/relationships/tags" Target="../tags/tag7.xml"/><Relationship Id="rId15" Type="http://schemas.openxmlformats.org/officeDocument/2006/relationships/image" Target="../media/image10.png"/><Relationship Id="rId10" Type="http://schemas.openxmlformats.org/officeDocument/2006/relationships/notesSlide" Target="../notesSlides/notesSlide37.xml"/><Relationship Id="rId4" Type="http://schemas.openxmlformats.org/officeDocument/2006/relationships/tags" Target="../tags/tag6.xml"/><Relationship Id="rId9" Type="http://schemas.openxmlformats.org/officeDocument/2006/relationships/slideLayout" Target="../slideLayouts/slideLayout15.xml"/><Relationship Id="rId14" Type="http://schemas.openxmlformats.org/officeDocument/2006/relationships/image" Target="../media/image9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notesSlide" Target="../notesSlides/notesSlide38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notesSlide" Target="../notesSlides/notesSlide3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5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notesSlide" Target="../notesSlides/notesSlide4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notesSlide" Target="../notesSlides/notesSlide4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5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5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5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053" y="609600"/>
            <a:ext cx="9091863" cy="2819400"/>
          </a:xfrm>
          <a:solidFill>
            <a:schemeClr val="bg1">
              <a:lumMod val="95000"/>
            </a:schemeClr>
          </a:solidFill>
        </p:spPr>
        <p:txBody>
          <a:bodyPr anchor="ctr" anchorCtr="0">
            <a:noAutofit/>
          </a:bodyPr>
          <a:lstStyle/>
          <a:p>
            <a:pPr fontAlgn="base"/>
            <a:r>
              <a:rPr lang="en-US" b="1" dirty="0"/>
              <a:t>CSC D70: </a:t>
            </a:r>
            <a:br>
              <a:rPr lang="en-US" b="1" dirty="0"/>
            </a:br>
            <a:r>
              <a:rPr lang="en-US" b="1" dirty="0"/>
              <a:t>Compiler Optimization</a:t>
            </a:r>
            <a:br>
              <a:rPr lang="en-US" b="1" dirty="0"/>
            </a:br>
            <a:r>
              <a:rPr lang="en-US" b="1" dirty="0"/>
              <a:t>Memory Optimizations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5905500" y="5414556"/>
            <a:ext cx="571500" cy="4270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22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38BC0D9-9426-462E-A586-ED53F18E48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3875481"/>
            <a:ext cx="8153400" cy="17526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Prof. Gennady </a:t>
            </a:r>
            <a:r>
              <a:rPr lang="en-US" dirty="0" err="1">
                <a:solidFill>
                  <a:srgbClr val="0000FF"/>
                </a:solidFill>
              </a:rPr>
              <a:t>Pekhimenko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University of Toronto</a:t>
            </a:r>
          </a:p>
          <a:p>
            <a:r>
              <a:rPr lang="en-US" dirty="0">
                <a:solidFill>
                  <a:schemeClr val="tx1"/>
                </a:solidFill>
              </a:rPr>
              <a:t>Winter 2019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2584" y="6211669"/>
            <a:ext cx="8686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i="1" dirty="0">
                <a:solidFill>
                  <a:schemeClr val="tx2"/>
                </a:solidFill>
              </a:rPr>
              <a:t>The content of this lecture is adapted from the lectures of </a:t>
            </a:r>
          </a:p>
          <a:p>
            <a:pPr algn="ctr"/>
            <a:r>
              <a:rPr lang="en-US" b="1" i="1" dirty="0">
                <a:solidFill>
                  <a:schemeClr val="tx2"/>
                </a:solidFill>
              </a:rPr>
              <a:t>Todd Mowry, Greg </a:t>
            </a:r>
            <a:r>
              <a:rPr lang="en-US" b="1" i="1" dirty="0" err="1">
                <a:solidFill>
                  <a:schemeClr val="tx2"/>
                </a:solidFill>
              </a:rPr>
              <a:t>Steffan</a:t>
            </a:r>
            <a:r>
              <a:rPr lang="en-US" b="1" i="1" dirty="0">
                <a:solidFill>
                  <a:schemeClr val="tx2"/>
                </a:solidFill>
              </a:rPr>
              <a:t>, and Phillip Gibbons</a:t>
            </a:r>
          </a:p>
        </p:txBody>
      </p:sp>
    </p:spTree>
    <p:extLst>
      <p:ext uri="{BB962C8B-B14F-4D97-AF65-F5344CB8AC3E}">
        <p14:creationId xmlns:p14="http://schemas.microsoft.com/office/powerpoint/2010/main" val="3400835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72"/>
    </mc:Choice>
    <mc:Fallback xmlns="">
      <p:transition spd="slow" advTm="2972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49" name="Title 1">
            <a:extLst>
              <a:ext uri="{FF2B5EF4-FFF2-40B4-BE49-F238E27FC236}">
                <a16:creationId xmlns:a16="http://schemas.microsoft.com/office/drawing/2014/main" id="{206ED1AC-EFEC-4F31-869B-9F7ED8086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Why Memory Hierarchy?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6F90FE-97EA-4135-90CE-FF519C4867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1349829"/>
            <a:ext cx="8610600" cy="5194300"/>
          </a:xfrm>
        </p:spPr>
        <p:txBody>
          <a:bodyPr>
            <a:normAutofit lnSpcReduction="10000"/>
          </a:bodyPr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We want both fast and large</a:t>
            </a:r>
          </a:p>
          <a:p>
            <a:endParaRPr lang="en-US" altLang="en-US" dirty="0">
              <a:ea typeface="ＭＳ Ｐゴシック" panose="020B0600070205080204" pitchFamily="34" charset="-128"/>
            </a:endParaRPr>
          </a:p>
          <a:p>
            <a:r>
              <a:rPr lang="en-US" altLang="en-US" dirty="0">
                <a:ea typeface="ＭＳ Ｐゴシック" panose="020B0600070205080204" pitchFamily="34" charset="-128"/>
              </a:rPr>
              <a:t>But we cannot achieve both with a single level of memory</a:t>
            </a:r>
          </a:p>
          <a:p>
            <a:endParaRPr lang="en-US" altLang="en-US" dirty="0">
              <a:ea typeface="ＭＳ Ｐゴシック" panose="020B0600070205080204" pitchFamily="34" charset="-128"/>
            </a:endParaRPr>
          </a:p>
          <a:p>
            <a:r>
              <a:rPr lang="en-US" altLang="en-US" dirty="0">
                <a:ea typeface="ＭＳ Ｐゴシック" panose="020B0600070205080204" pitchFamily="34" charset="-128"/>
              </a:rPr>
              <a:t>Idea: </a:t>
            </a:r>
            <a:r>
              <a:rPr lang="en-US" altLang="en-US" dirty="0">
                <a:solidFill>
                  <a:srgbClr val="0000FF"/>
                </a:solidFill>
                <a:ea typeface="ＭＳ Ｐゴシック" panose="020B0600070205080204" pitchFamily="34" charset="-128"/>
              </a:rPr>
              <a:t>Have multiple levels of storage </a:t>
            </a:r>
            <a:r>
              <a:rPr lang="en-US" altLang="en-US" dirty="0">
                <a:ea typeface="ＭＳ Ｐゴシック" panose="020B0600070205080204" pitchFamily="34" charset="-128"/>
              </a:rPr>
              <a:t>(progressively bigger and slower as the levels are farther from the processor) and </a:t>
            </a:r>
            <a:r>
              <a:rPr lang="en-US" altLang="en-US" dirty="0">
                <a:solidFill>
                  <a:srgbClr val="0000FF"/>
                </a:solidFill>
                <a:ea typeface="ＭＳ Ｐゴシック" panose="020B0600070205080204" pitchFamily="34" charset="-128"/>
              </a:rPr>
              <a:t>ensure most of the data the processor needs is kept in the fast(</a:t>
            </a:r>
            <a:r>
              <a:rPr lang="en-US" altLang="en-US" dirty="0" err="1">
                <a:solidFill>
                  <a:srgbClr val="0000FF"/>
                </a:solidFill>
                <a:ea typeface="ＭＳ Ｐゴシック" panose="020B0600070205080204" pitchFamily="34" charset="-128"/>
              </a:rPr>
              <a:t>er</a:t>
            </a:r>
            <a:r>
              <a:rPr lang="en-US" altLang="en-US" dirty="0">
                <a:solidFill>
                  <a:srgbClr val="0000FF"/>
                </a:solidFill>
                <a:ea typeface="ＭＳ Ｐゴシック" panose="020B0600070205080204" pitchFamily="34" charset="-128"/>
              </a:rPr>
              <a:t>) level(s)</a:t>
            </a:r>
          </a:p>
        </p:txBody>
      </p:sp>
      <p:sp>
        <p:nvSpPr>
          <p:cNvPr id="181251" name="Slide Number Placeholder 3">
            <a:extLst>
              <a:ext uri="{FF2B5EF4-FFF2-40B4-BE49-F238E27FC236}">
                <a16:creationId xmlns:a16="http://schemas.microsoft.com/office/drawing/2014/main" id="{6509BC5D-29DB-4B53-969D-39552A089AB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E640699-652F-48E8-955A-C10108F72642}" type="slidenum"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anose="02020404030301010803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alt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anose="02020404030301010803" pitchFamily="18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18328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3" name="Title 1">
            <a:extLst>
              <a:ext uri="{FF2B5EF4-FFF2-40B4-BE49-F238E27FC236}">
                <a16:creationId xmlns:a16="http://schemas.microsoft.com/office/drawing/2014/main" id="{88164F56-609A-4E66-A917-6C6814AB5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The Memory Hierarchy</a:t>
            </a:r>
          </a:p>
        </p:txBody>
      </p:sp>
      <p:sp>
        <p:nvSpPr>
          <p:cNvPr id="182275" name="Slide Number Placeholder 3">
            <a:extLst>
              <a:ext uri="{FF2B5EF4-FFF2-40B4-BE49-F238E27FC236}">
                <a16:creationId xmlns:a16="http://schemas.microsoft.com/office/drawing/2014/main" id="{00E5B66E-CFB2-4A7E-B1AF-91B8EE69232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F9694C-4811-425C-9333-361055A19BF0}" type="slidenum"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anose="02020404030301010803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alt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anose="02020404030301010803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82276" name="Rectangle 3">
            <a:extLst>
              <a:ext uri="{FF2B5EF4-FFF2-40B4-BE49-F238E27FC236}">
                <a16:creationId xmlns:a16="http://schemas.microsoft.com/office/drawing/2014/main" id="{9D4E9648-7CAB-405F-9B19-395422CEFB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1050" y="1447800"/>
            <a:ext cx="850900" cy="838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rPr>
              <a:t>fast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rPr>
              <a:t>small</a:t>
            </a:r>
          </a:p>
        </p:txBody>
      </p:sp>
      <p:sp>
        <p:nvSpPr>
          <p:cNvPr id="182277" name="Rectangle 4">
            <a:extLst>
              <a:ext uri="{FF2B5EF4-FFF2-40B4-BE49-F238E27FC236}">
                <a16:creationId xmlns:a16="http://schemas.microsoft.com/office/drawing/2014/main" id="{9552BCDE-4517-4B5B-B988-1D69E4FB57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5257800"/>
            <a:ext cx="5105400" cy="11430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rPr>
              <a:t>big but slow</a:t>
            </a:r>
          </a:p>
        </p:txBody>
      </p:sp>
      <p:sp>
        <p:nvSpPr>
          <p:cNvPr id="182278" name="Text Box 5">
            <a:extLst>
              <a:ext uri="{FF2B5EF4-FFF2-40B4-BE49-F238E27FC236}">
                <a16:creationId xmlns:a16="http://schemas.microsoft.com/office/drawing/2014/main" id="{EA8A6A9B-B8DB-49A3-B1F1-E6781EC85F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2625" y="1455738"/>
            <a:ext cx="37671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rPr>
              <a:t>move what you use here</a:t>
            </a:r>
          </a:p>
        </p:txBody>
      </p:sp>
      <p:sp>
        <p:nvSpPr>
          <p:cNvPr id="182279" name="Freeform 6">
            <a:extLst>
              <a:ext uri="{FF2B5EF4-FFF2-40B4-BE49-F238E27FC236}">
                <a16:creationId xmlns:a16="http://schemas.microsoft.com/office/drawing/2014/main" id="{424C6928-FCEA-430F-9D2C-E05389156BC3}"/>
              </a:ext>
            </a:extLst>
          </p:cNvPr>
          <p:cNvSpPr>
            <a:spLocks/>
          </p:cNvSpPr>
          <p:nvPr/>
        </p:nvSpPr>
        <p:spPr bwMode="auto">
          <a:xfrm flipH="1" flipV="1">
            <a:off x="4648200" y="1533525"/>
            <a:ext cx="1219200" cy="446088"/>
          </a:xfrm>
          <a:custGeom>
            <a:avLst/>
            <a:gdLst>
              <a:gd name="T0" fmla="*/ 2147483646 w 768"/>
              <a:gd name="T1" fmla="*/ 2147483646 h 281"/>
              <a:gd name="T2" fmla="*/ 2147483646 w 768"/>
              <a:gd name="T3" fmla="*/ 2147483646 h 281"/>
              <a:gd name="T4" fmla="*/ 2147483646 w 768"/>
              <a:gd name="T5" fmla="*/ 2147483646 h 281"/>
              <a:gd name="T6" fmla="*/ 0 w 768"/>
              <a:gd name="T7" fmla="*/ 2147483646 h 281"/>
              <a:gd name="T8" fmla="*/ 0 60000 65536"/>
              <a:gd name="T9" fmla="*/ 0 60000 65536"/>
              <a:gd name="T10" fmla="*/ 0 60000 65536"/>
              <a:gd name="T11" fmla="*/ 0 60000 65536"/>
              <a:gd name="T12" fmla="*/ 0 w 768"/>
              <a:gd name="T13" fmla="*/ 0 h 281"/>
              <a:gd name="T14" fmla="*/ 768 w 768"/>
              <a:gd name="T15" fmla="*/ 281 h 28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8" h="281">
                <a:moveTo>
                  <a:pt x="768" y="138"/>
                </a:moveTo>
                <a:cubicBezTo>
                  <a:pt x="692" y="118"/>
                  <a:pt x="355" y="0"/>
                  <a:pt x="313" y="19"/>
                </a:cubicBezTo>
                <a:cubicBezTo>
                  <a:pt x="271" y="38"/>
                  <a:pt x="565" y="225"/>
                  <a:pt x="513" y="253"/>
                </a:cubicBezTo>
                <a:cubicBezTo>
                  <a:pt x="461" y="281"/>
                  <a:pt x="107" y="200"/>
                  <a:pt x="0" y="186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2280" name="Text Box 7">
            <a:extLst>
              <a:ext uri="{FF2B5EF4-FFF2-40B4-BE49-F238E27FC236}">
                <a16:creationId xmlns:a16="http://schemas.microsoft.com/office/drawing/2014/main" id="{B1FC6D45-A297-4210-812C-A3FD58F718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838" y="5189538"/>
            <a:ext cx="1736725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rPr>
              <a:t>backup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rPr>
              <a:t>everything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rPr>
              <a:t>here</a:t>
            </a:r>
          </a:p>
        </p:txBody>
      </p:sp>
      <p:sp>
        <p:nvSpPr>
          <p:cNvPr id="182281" name="Freeform 8">
            <a:extLst>
              <a:ext uri="{FF2B5EF4-FFF2-40B4-BE49-F238E27FC236}">
                <a16:creationId xmlns:a16="http://schemas.microsoft.com/office/drawing/2014/main" id="{5909CB4F-6F6A-47EC-8C90-F256E6A8471D}"/>
              </a:ext>
            </a:extLst>
          </p:cNvPr>
          <p:cNvSpPr>
            <a:spLocks/>
          </p:cNvSpPr>
          <p:nvPr/>
        </p:nvSpPr>
        <p:spPr bwMode="auto">
          <a:xfrm flipH="1">
            <a:off x="2590800" y="5562600"/>
            <a:ext cx="1143000" cy="446088"/>
          </a:xfrm>
          <a:custGeom>
            <a:avLst/>
            <a:gdLst>
              <a:gd name="T0" fmla="*/ 2147483646 w 768"/>
              <a:gd name="T1" fmla="*/ 2147483646 h 281"/>
              <a:gd name="T2" fmla="*/ 2147483646 w 768"/>
              <a:gd name="T3" fmla="*/ 2147483646 h 281"/>
              <a:gd name="T4" fmla="*/ 2147483646 w 768"/>
              <a:gd name="T5" fmla="*/ 2147483646 h 281"/>
              <a:gd name="T6" fmla="*/ 0 w 768"/>
              <a:gd name="T7" fmla="*/ 2147483646 h 281"/>
              <a:gd name="T8" fmla="*/ 0 60000 65536"/>
              <a:gd name="T9" fmla="*/ 0 60000 65536"/>
              <a:gd name="T10" fmla="*/ 0 60000 65536"/>
              <a:gd name="T11" fmla="*/ 0 60000 65536"/>
              <a:gd name="T12" fmla="*/ 0 w 768"/>
              <a:gd name="T13" fmla="*/ 0 h 281"/>
              <a:gd name="T14" fmla="*/ 768 w 768"/>
              <a:gd name="T15" fmla="*/ 281 h 28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8" h="281">
                <a:moveTo>
                  <a:pt x="768" y="138"/>
                </a:moveTo>
                <a:cubicBezTo>
                  <a:pt x="692" y="118"/>
                  <a:pt x="355" y="0"/>
                  <a:pt x="313" y="19"/>
                </a:cubicBezTo>
                <a:cubicBezTo>
                  <a:pt x="271" y="38"/>
                  <a:pt x="565" y="225"/>
                  <a:pt x="513" y="253"/>
                </a:cubicBezTo>
                <a:cubicBezTo>
                  <a:pt x="461" y="281"/>
                  <a:pt x="107" y="200"/>
                  <a:pt x="0" y="186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2282" name="Text Box 9">
            <a:extLst>
              <a:ext uri="{FF2B5EF4-FFF2-40B4-BE49-F238E27FC236}">
                <a16:creationId xmlns:a16="http://schemas.microsoft.com/office/drawing/2014/main" id="{A2943963-1330-4FD8-8A2D-5F613FE09D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3200"/>
            <a:ext cx="3387725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rPr>
              <a:t>With good locality of reference, memory appears as fast as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rPr>
              <a:t>and as large as  </a:t>
            </a:r>
          </a:p>
        </p:txBody>
      </p:sp>
      <p:sp>
        <p:nvSpPr>
          <p:cNvPr id="182283" name="Line 10">
            <a:extLst>
              <a:ext uri="{FF2B5EF4-FFF2-40B4-BE49-F238E27FC236}">
                <a16:creationId xmlns:a16="http://schemas.microsoft.com/office/drawing/2014/main" id="{AA480996-3CB3-46BF-A95B-126897181CD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1966913"/>
            <a:ext cx="2667000" cy="19192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lg" len="lg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2284" name="Line 11">
            <a:extLst>
              <a:ext uri="{FF2B5EF4-FFF2-40B4-BE49-F238E27FC236}">
                <a16:creationId xmlns:a16="http://schemas.microsoft.com/office/drawing/2014/main" id="{A11E19C3-0FE0-4867-BFBA-F7CF64BBDCB8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4343400"/>
            <a:ext cx="1522413" cy="9255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lg" len="lg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2285" name="Line 12">
            <a:extLst>
              <a:ext uri="{FF2B5EF4-FFF2-40B4-BE49-F238E27FC236}">
                <a16:creationId xmlns:a16="http://schemas.microsoft.com/office/drawing/2014/main" id="{B67593D8-9293-4DA5-8457-5144D8A171DE}"/>
              </a:ext>
            </a:extLst>
          </p:cNvPr>
          <p:cNvSpPr>
            <a:spLocks noChangeShapeType="1"/>
          </p:cNvSpPr>
          <p:nvPr/>
        </p:nvSpPr>
        <p:spPr bwMode="auto">
          <a:xfrm>
            <a:off x="6284913" y="2286000"/>
            <a:ext cx="0" cy="2971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lg" len="sm"/>
            <a:tailEnd type="triangle" w="lg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15" name="Group 13">
            <a:extLst>
              <a:ext uri="{FF2B5EF4-FFF2-40B4-BE49-F238E27FC236}">
                <a16:creationId xmlns:a16="http://schemas.microsoft.com/office/drawing/2014/main" id="{247D5C7E-5569-4117-B4BA-C94715CA60C9}"/>
              </a:ext>
            </a:extLst>
          </p:cNvPr>
          <p:cNvGrpSpPr>
            <a:grpSpLocks/>
          </p:cNvGrpSpPr>
          <p:nvPr/>
        </p:nvGrpSpPr>
        <p:grpSpPr bwMode="auto">
          <a:xfrm>
            <a:off x="4648200" y="2286000"/>
            <a:ext cx="3276600" cy="2971800"/>
            <a:chOff x="2928" y="1440"/>
            <a:chExt cx="2064" cy="1872"/>
          </a:xfrm>
        </p:grpSpPr>
        <p:sp>
          <p:nvSpPr>
            <p:cNvPr id="182290" name="Rectangle 14">
              <a:extLst>
                <a:ext uri="{FF2B5EF4-FFF2-40B4-BE49-F238E27FC236}">
                  <a16:creationId xmlns:a16="http://schemas.microsoft.com/office/drawing/2014/main" id="{60E74DE7-1A28-40EB-B62E-382BD40B7E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8" y="2480"/>
              <a:ext cx="2064" cy="62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2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82291" name="Rectangle 15">
              <a:extLst>
                <a:ext uri="{FF2B5EF4-FFF2-40B4-BE49-F238E27FC236}">
                  <a16:creationId xmlns:a16="http://schemas.microsoft.com/office/drawing/2014/main" id="{FDCE545F-9835-412C-AB2B-3EF244473C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84" y="1648"/>
              <a:ext cx="1152" cy="62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2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82292" name="Line 16">
              <a:extLst>
                <a:ext uri="{FF2B5EF4-FFF2-40B4-BE49-F238E27FC236}">
                  <a16:creationId xmlns:a16="http://schemas.microsoft.com/office/drawing/2014/main" id="{5D09E487-E201-4118-9389-611A0885D3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60" y="1440"/>
              <a:ext cx="0" cy="20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lg" len="sm"/>
              <a:tailEnd type="triangle" w="lg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82293" name="Line 17">
              <a:extLst>
                <a:ext uri="{FF2B5EF4-FFF2-40B4-BE49-F238E27FC236}">
                  <a16:creationId xmlns:a16="http://schemas.microsoft.com/office/drawing/2014/main" id="{A471FF2B-7FB8-42C2-B4E0-61ED2E9E000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60" y="2272"/>
              <a:ext cx="0" cy="20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lg" len="sm"/>
              <a:tailEnd type="triangle" w="lg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82294" name="Line 18">
              <a:extLst>
                <a:ext uri="{FF2B5EF4-FFF2-40B4-BE49-F238E27FC236}">
                  <a16:creationId xmlns:a16="http://schemas.microsoft.com/office/drawing/2014/main" id="{0DD6E79B-7F55-43BE-982C-AA122346C66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60" y="3104"/>
              <a:ext cx="0" cy="20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lg" len="sm"/>
              <a:tailEnd type="triangle" w="lg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182287" name="Group 19">
            <a:extLst>
              <a:ext uri="{FF2B5EF4-FFF2-40B4-BE49-F238E27FC236}">
                <a16:creationId xmlns:a16="http://schemas.microsoft.com/office/drawing/2014/main" id="{57AABAF7-8023-40FC-A01E-8401AF21AEFD}"/>
              </a:ext>
            </a:extLst>
          </p:cNvPr>
          <p:cNvGrpSpPr>
            <a:grpSpLocks/>
          </p:cNvGrpSpPr>
          <p:nvPr/>
        </p:nvGrpSpPr>
        <p:grpSpPr bwMode="auto">
          <a:xfrm rot="-5400000">
            <a:off x="6477000" y="3124200"/>
            <a:ext cx="3810000" cy="1066800"/>
            <a:chOff x="2976" y="336"/>
            <a:chExt cx="2400" cy="816"/>
          </a:xfrm>
        </p:grpSpPr>
        <p:sp>
          <p:nvSpPr>
            <p:cNvPr id="182288" name="AutoShape 20">
              <a:extLst>
                <a:ext uri="{FF2B5EF4-FFF2-40B4-BE49-F238E27FC236}">
                  <a16:creationId xmlns:a16="http://schemas.microsoft.com/office/drawing/2014/main" id="{CD8123A0-D9FC-4D20-8841-AD9E206153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6" y="336"/>
              <a:ext cx="2304" cy="480"/>
            </a:xfrm>
            <a:prstGeom prst="rightArrow">
              <a:avLst>
                <a:gd name="adj1" fmla="val 59583"/>
                <a:gd name="adj2" fmla="val 51467"/>
              </a:avLst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2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rPr>
                <a:t>faster per byte</a:t>
              </a:r>
            </a:p>
          </p:txBody>
        </p:sp>
        <p:sp>
          <p:nvSpPr>
            <p:cNvPr id="182289" name="AutoShape 21">
              <a:extLst>
                <a:ext uri="{FF2B5EF4-FFF2-40B4-BE49-F238E27FC236}">
                  <a16:creationId xmlns:a16="http://schemas.microsoft.com/office/drawing/2014/main" id="{A027627A-41F9-4436-9857-7F6EEC431E4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3072" y="672"/>
              <a:ext cx="2304" cy="480"/>
            </a:xfrm>
            <a:prstGeom prst="rightArrow">
              <a:avLst>
                <a:gd name="adj1" fmla="val 59583"/>
                <a:gd name="adj2" fmla="val 56467"/>
              </a:avLst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2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rPr>
                <a:t>cheaper per byte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29638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7" name="Title 1">
            <a:extLst>
              <a:ext uri="{FF2B5EF4-FFF2-40B4-BE49-F238E27FC236}">
                <a16:creationId xmlns:a16="http://schemas.microsoft.com/office/drawing/2014/main" id="{1B3E056D-9C8E-41B6-9371-DE189410B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100" y="-31863"/>
            <a:ext cx="8229600" cy="1143000"/>
          </a:xfrm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Memory Hierarchy</a:t>
            </a:r>
          </a:p>
        </p:txBody>
      </p:sp>
      <p:sp>
        <p:nvSpPr>
          <p:cNvPr id="183298" name="Content Placeholder 2">
            <a:extLst>
              <a:ext uri="{FF2B5EF4-FFF2-40B4-BE49-F238E27FC236}">
                <a16:creationId xmlns:a16="http://schemas.microsoft.com/office/drawing/2014/main" id="{7C8CA58C-5EE3-46E2-BAFA-34CB39FA97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996950"/>
            <a:ext cx="8610600" cy="5194300"/>
          </a:xfrm>
        </p:spPr>
        <p:txBody>
          <a:bodyPr>
            <a:normAutofit fontScale="92500" lnSpcReduction="20000"/>
          </a:bodyPr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Fundamental tradeoff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Fast memory: small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Large memory: slow</a:t>
            </a:r>
          </a:p>
          <a:p>
            <a:r>
              <a:rPr lang="en-US" altLang="en-US" sz="3000" dirty="0">
                <a:ea typeface="ＭＳ Ｐゴシック" panose="020B0600070205080204" pitchFamily="34" charset="-128"/>
              </a:rPr>
              <a:t>Idea: </a:t>
            </a:r>
            <a:r>
              <a:rPr lang="en-US" altLang="en-US" sz="3000" dirty="0">
                <a:solidFill>
                  <a:srgbClr val="0000FF"/>
                </a:solidFill>
                <a:ea typeface="ＭＳ Ｐゴシック" panose="020B0600070205080204" pitchFamily="34" charset="-128"/>
              </a:rPr>
              <a:t>Memory hierarchy</a:t>
            </a:r>
          </a:p>
          <a:p>
            <a:pPr lvl="1"/>
            <a:endParaRPr lang="en-US" altLang="en-US" dirty="0">
              <a:ea typeface="ＭＳ Ｐゴシック" panose="020B0600070205080204" pitchFamily="34" charset="-128"/>
            </a:endParaRPr>
          </a:p>
          <a:p>
            <a:pPr lvl="1"/>
            <a:endParaRPr lang="en-US" altLang="en-US" dirty="0">
              <a:ea typeface="ＭＳ Ｐゴシック" panose="020B0600070205080204" pitchFamily="34" charset="-128"/>
            </a:endParaRPr>
          </a:p>
          <a:p>
            <a:pPr lvl="1"/>
            <a:endParaRPr lang="en-US" altLang="en-US" dirty="0">
              <a:ea typeface="ＭＳ Ｐゴシック" panose="020B0600070205080204" pitchFamily="34" charset="-128"/>
            </a:endParaRPr>
          </a:p>
          <a:p>
            <a:pPr lvl="1"/>
            <a:endParaRPr lang="en-US" altLang="en-US" dirty="0">
              <a:ea typeface="ＭＳ Ｐゴシック" panose="020B0600070205080204" pitchFamily="34" charset="-128"/>
            </a:endParaRPr>
          </a:p>
          <a:p>
            <a:pPr lvl="1"/>
            <a:endParaRPr lang="en-US" altLang="en-US" dirty="0">
              <a:ea typeface="ＭＳ Ｐゴシック" panose="020B0600070205080204" pitchFamily="34" charset="-128"/>
            </a:endParaRPr>
          </a:p>
          <a:p>
            <a:pPr lvl="1"/>
            <a:endParaRPr lang="en-US" altLang="en-US" dirty="0">
              <a:ea typeface="ＭＳ Ｐゴシック" panose="020B0600070205080204" pitchFamily="34" charset="-128"/>
            </a:endParaRPr>
          </a:p>
          <a:p>
            <a:r>
              <a:rPr lang="en-US" altLang="en-US" dirty="0">
                <a:ea typeface="ＭＳ Ｐゴシック" panose="020B0600070205080204" pitchFamily="34" charset="-128"/>
              </a:rPr>
              <a:t>Latency, cost, size,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dirty="0">
                <a:ea typeface="ＭＳ Ｐゴシック" panose="020B0600070205080204" pitchFamily="34" charset="-128"/>
              </a:rPr>
              <a:t>    bandwidth</a:t>
            </a:r>
          </a:p>
        </p:txBody>
      </p:sp>
      <p:sp>
        <p:nvSpPr>
          <p:cNvPr id="183299" name="Slide Number Placeholder 3">
            <a:extLst>
              <a:ext uri="{FF2B5EF4-FFF2-40B4-BE49-F238E27FC236}">
                <a16:creationId xmlns:a16="http://schemas.microsoft.com/office/drawing/2014/main" id="{BB2CE6AF-B43D-4EF7-BA91-E22DEDC9525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AF02EC-E684-45F0-9E5F-FE148A37E9D3}" type="slidenum"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anose="02020404030301010803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alt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anose="02020404030301010803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83300" name="Rectangle 5">
            <a:extLst>
              <a:ext uri="{FF2B5EF4-FFF2-40B4-BE49-F238E27FC236}">
                <a16:creationId xmlns:a16="http://schemas.microsoft.com/office/drawing/2014/main" id="{CDF0AA63-50C6-40E5-A968-B31E1D0536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525" y="3398838"/>
            <a:ext cx="887413" cy="1274762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83301" name="Rectangle 6">
            <a:extLst>
              <a:ext uri="{FF2B5EF4-FFF2-40B4-BE49-F238E27FC236}">
                <a16:creationId xmlns:a16="http://schemas.microsoft.com/office/drawing/2014/main" id="{D9867C19-20DB-4FBB-841A-7232E1E7F5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4013" y="2035175"/>
            <a:ext cx="2489200" cy="4156075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83302" name="TextBox 7">
            <a:extLst>
              <a:ext uri="{FF2B5EF4-FFF2-40B4-BE49-F238E27FC236}">
                <a16:creationId xmlns:a16="http://schemas.microsoft.com/office/drawing/2014/main" id="{D921B1E3-7698-43F5-AD32-268DF5712D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125" y="3833813"/>
            <a:ext cx="6731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CPU</a:t>
            </a:r>
          </a:p>
        </p:txBody>
      </p:sp>
      <p:sp>
        <p:nvSpPr>
          <p:cNvPr id="183303" name="TextBox 8">
            <a:extLst>
              <a:ext uri="{FF2B5EF4-FFF2-40B4-BE49-F238E27FC236}">
                <a16:creationId xmlns:a16="http://schemas.microsoft.com/office/drawing/2014/main" id="{3F96F319-3E82-497D-810C-04F6401E46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0925" y="3559175"/>
            <a:ext cx="101758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Main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Memory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(DRAM)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83304" name="TextBox 9">
            <a:extLst>
              <a:ext uri="{FF2B5EF4-FFF2-40B4-BE49-F238E27FC236}">
                <a16:creationId xmlns:a16="http://schemas.microsoft.com/office/drawing/2014/main" id="{B5C9CDF7-4CBF-48AF-AD73-76649FDA17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963" y="4202113"/>
            <a:ext cx="492125" cy="3698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RF</a:t>
            </a:r>
          </a:p>
        </p:txBody>
      </p:sp>
      <p:sp>
        <p:nvSpPr>
          <p:cNvPr id="183305" name="Rectangle 10">
            <a:extLst>
              <a:ext uri="{FF2B5EF4-FFF2-40B4-BE49-F238E27FC236}">
                <a16:creationId xmlns:a16="http://schemas.microsoft.com/office/drawing/2014/main" id="{935636EB-4848-4F17-8175-00C76CFFE1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0338" y="3398838"/>
            <a:ext cx="885825" cy="1274762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83306" name="TextBox 11">
            <a:extLst>
              <a:ext uri="{FF2B5EF4-FFF2-40B4-BE49-F238E27FC236}">
                <a16:creationId xmlns:a16="http://schemas.microsoft.com/office/drawing/2014/main" id="{638782AA-58C2-47F6-A61F-B451B42622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0338" y="3833813"/>
            <a:ext cx="8858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Cache</a:t>
            </a:r>
          </a:p>
        </p:txBody>
      </p:sp>
      <p:cxnSp>
        <p:nvCxnSpPr>
          <p:cNvPr id="183307" name="Straight Arrow Connector 12">
            <a:extLst>
              <a:ext uri="{FF2B5EF4-FFF2-40B4-BE49-F238E27FC236}">
                <a16:creationId xmlns:a16="http://schemas.microsoft.com/office/drawing/2014/main" id="{0244BCDA-EB15-4CB1-9D67-CD4A13317DDC}"/>
              </a:ext>
            </a:extLst>
          </p:cNvPr>
          <p:cNvCxnSpPr>
            <a:cxnSpLocks noChangeShapeType="1"/>
            <a:endCxn id="183305" idx="3"/>
          </p:cNvCxnSpPr>
          <p:nvPr/>
        </p:nvCxnSpPr>
        <p:spPr bwMode="auto">
          <a:xfrm rot="10800000">
            <a:off x="2316163" y="4037013"/>
            <a:ext cx="1847850" cy="9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3308" name="Rectangle 13">
            <a:extLst>
              <a:ext uri="{FF2B5EF4-FFF2-40B4-BE49-F238E27FC236}">
                <a16:creationId xmlns:a16="http://schemas.microsoft.com/office/drawing/2014/main" id="{110D3AC2-05F4-4ABE-8C50-0588DD0A51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8625" y="996950"/>
            <a:ext cx="2160588" cy="51943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83309" name="TextBox 14">
            <a:extLst>
              <a:ext uri="{FF2B5EF4-FFF2-40B4-BE49-F238E27FC236}">
                <a16:creationId xmlns:a16="http://schemas.microsoft.com/office/drawing/2014/main" id="{49B1B20F-8281-4255-9FDD-E9DAA7894F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77113" y="3235325"/>
            <a:ext cx="119697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Hard Disk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cxnSp>
        <p:nvCxnSpPr>
          <p:cNvPr id="183310" name="Straight Arrow Connector 15">
            <a:extLst>
              <a:ext uri="{FF2B5EF4-FFF2-40B4-BE49-F238E27FC236}">
                <a16:creationId xmlns:a16="http://schemas.microsoft.com/office/drawing/2014/main" id="{81DC397B-47BE-4D1D-9FFF-63CD31437116}"/>
              </a:ext>
            </a:extLst>
          </p:cNvPr>
          <p:cNvCxnSpPr>
            <a:cxnSpLocks noChangeShapeType="1"/>
            <a:stCxn id="183306" idx="1"/>
          </p:cNvCxnSpPr>
          <p:nvPr/>
        </p:nvCxnSpPr>
        <p:spPr bwMode="auto">
          <a:xfrm rot="10800000" flipV="1">
            <a:off x="1277938" y="4017963"/>
            <a:ext cx="152400" cy="7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2277187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69" name="Title 1">
            <a:extLst>
              <a:ext uri="{FF2B5EF4-FFF2-40B4-BE49-F238E27FC236}">
                <a16:creationId xmlns:a16="http://schemas.microsoft.com/office/drawing/2014/main" id="{BBE6F9E5-1E29-4E09-ACA5-259E65C75E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0"/>
            <a:ext cx="8839200" cy="1143000"/>
          </a:xfrm>
        </p:spPr>
        <p:txBody>
          <a:bodyPr>
            <a:normAutofit fontScale="90000"/>
          </a:bodyPr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Caching Basics: Exploit Temporal Locality</a:t>
            </a:r>
          </a:p>
        </p:txBody>
      </p:sp>
      <p:sp>
        <p:nvSpPr>
          <p:cNvPr id="68610" name="Content Placeholder 2">
            <a:extLst>
              <a:ext uri="{FF2B5EF4-FFF2-40B4-BE49-F238E27FC236}">
                <a16:creationId xmlns:a16="http://schemas.microsoft.com/office/drawing/2014/main" id="{5FFAD1A4-4C69-4D0C-8ABD-FC8CFD59D4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996950"/>
            <a:ext cx="8610600" cy="5194300"/>
          </a:xfrm>
        </p:spPr>
        <p:txBody>
          <a:bodyPr>
            <a:normAutofit fontScale="92500" lnSpcReduction="20000"/>
          </a:bodyPr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Idea: </a:t>
            </a:r>
            <a:r>
              <a:rPr lang="en-US" altLang="en-US" dirty="0">
                <a:solidFill>
                  <a:srgbClr val="0000FF"/>
                </a:solidFill>
                <a:ea typeface="ＭＳ Ｐゴシック" panose="020B0600070205080204" pitchFamily="34" charset="-128"/>
              </a:rPr>
              <a:t>Store recently accessed data in automatically managed fast memory (called cache)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Anticipation: the data will be accessed again soon</a:t>
            </a:r>
          </a:p>
          <a:p>
            <a:endParaRPr lang="en-US" altLang="en-US" dirty="0">
              <a:ea typeface="ＭＳ Ｐゴシック" panose="020B0600070205080204" pitchFamily="34" charset="-128"/>
            </a:endParaRPr>
          </a:p>
          <a:p>
            <a:r>
              <a:rPr lang="en-US" altLang="en-US" dirty="0">
                <a:solidFill>
                  <a:srgbClr val="0000FF"/>
                </a:solidFill>
                <a:ea typeface="ＭＳ Ｐゴシック" panose="020B0600070205080204" pitchFamily="34" charset="-128"/>
              </a:rPr>
              <a:t>Temporal locality </a:t>
            </a:r>
            <a:r>
              <a:rPr lang="en-US" altLang="en-US" dirty="0">
                <a:ea typeface="ＭＳ Ｐゴシック" panose="020B0600070205080204" pitchFamily="34" charset="-128"/>
              </a:rPr>
              <a:t>principle</a:t>
            </a:r>
          </a:p>
          <a:p>
            <a:pPr lvl="1"/>
            <a:r>
              <a:rPr lang="en-US" altLang="en-US" dirty="0">
                <a:solidFill>
                  <a:srgbClr val="0000FF"/>
                </a:solidFill>
                <a:ea typeface="ＭＳ Ｐゴシック" panose="020B0600070205080204" pitchFamily="34" charset="-128"/>
              </a:rPr>
              <a:t>Recently accessed data will be again accessed in the near future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This is what Maurice Wilkes had in mind:</a:t>
            </a:r>
          </a:p>
          <a:p>
            <a:pPr lvl="2"/>
            <a:r>
              <a:rPr lang="en-US" altLang="en-US" dirty="0">
                <a:ea typeface="ＭＳ Ｐゴシック" panose="020B0600070205080204" pitchFamily="34" charset="-128"/>
              </a:rPr>
              <a:t>Wilkes, </a:t>
            </a:r>
            <a:r>
              <a:rPr lang="ja-JP" altLang="en-US" dirty="0">
                <a:ea typeface="ＭＳ Ｐゴシック" panose="020B0600070205080204" pitchFamily="34" charset="-128"/>
              </a:rPr>
              <a:t>“</a:t>
            </a:r>
            <a:r>
              <a:rPr lang="en-US" altLang="ja-JP" dirty="0">
                <a:solidFill>
                  <a:srgbClr val="0000FF"/>
                </a:solidFill>
                <a:ea typeface="ＭＳ Ｐゴシック" panose="020B0600070205080204" pitchFamily="34" charset="-128"/>
              </a:rPr>
              <a:t>Slave Memories and Dynamic Storage Allocation</a:t>
            </a:r>
            <a:r>
              <a:rPr lang="en-US" altLang="ja-JP" dirty="0">
                <a:ea typeface="ＭＳ Ｐゴシック" panose="020B0600070205080204" pitchFamily="34" charset="-128"/>
              </a:rPr>
              <a:t>,</a:t>
            </a:r>
            <a:r>
              <a:rPr lang="ja-JP" altLang="en-US" dirty="0">
                <a:ea typeface="ＭＳ Ｐゴシック" panose="020B0600070205080204" pitchFamily="34" charset="-128"/>
              </a:rPr>
              <a:t>”</a:t>
            </a:r>
            <a:r>
              <a:rPr lang="en-US" altLang="ja-JP" dirty="0">
                <a:ea typeface="ＭＳ Ｐゴシック" panose="020B0600070205080204" pitchFamily="34" charset="-128"/>
              </a:rPr>
              <a:t> IEEE Trans. On Electronic Computers, 1965.</a:t>
            </a:r>
          </a:p>
          <a:p>
            <a:pPr lvl="2"/>
            <a:r>
              <a:rPr lang="ja-JP" altLang="en-US" dirty="0">
                <a:ea typeface="ＭＳ Ｐゴシック" panose="020B0600070205080204" pitchFamily="34" charset="-128"/>
              </a:rPr>
              <a:t>“</a:t>
            </a:r>
            <a:r>
              <a:rPr lang="en-US" altLang="ja-JP" dirty="0">
                <a:ea typeface="ＭＳ Ｐゴシック" panose="020B0600070205080204" pitchFamily="34" charset="-128"/>
              </a:rPr>
              <a:t>The use is discussed of a fast core memory of, say 32000 words as a slave to a slower core memory of, say, one million words in such a way that in practical cases the effective access time is nearer that of the fast memory than that of the slow memory.</a:t>
            </a:r>
            <a:r>
              <a:rPr lang="ja-JP" altLang="en-US" dirty="0">
                <a:ea typeface="ＭＳ Ｐゴシック" panose="020B0600070205080204" pitchFamily="34" charset="-128"/>
              </a:rPr>
              <a:t>”</a:t>
            </a:r>
            <a:endParaRPr lang="en-US" altLang="ja-JP" dirty="0">
              <a:ea typeface="ＭＳ Ｐゴシック" panose="020B0600070205080204" pitchFamily="34" charset="-128"/>
            </a:endParaRPr>
          </a:p>
          <a:p>
            <a:pPr lvl="1"/>
            <a:endParaRPr lang="en-US" altLang="en-US" dirty="0">
              <a:ea typeface="ＭＳ Ｐゴシック" panose="020B0600070205080204" pitchFamily="34" charset="-128"/>
            </a:endParaRPr>
          </a:p>
          <a:p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186371" name="Slide Number Placeholder 3">
            <a:extLst>
              <a:ext uri="{FF2B5EF4-FFF2-40B4-BE49-F238E27FC236}">
                <a16:creationId xmlns:a16="http://schemas.microsoft.com/office/drawing/2014/main" id="{FE20C1AE-146B-45B7-AD92-3015150431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679F457F-B26A-4902-87AC-33D80CFE7C20}" type="slidenum">
              <a:rPr lang="en-US" altLang="en-US" sz="1600">
                <a:solidFill>
                  <a:srgbClr val="000000"/>
                </a:solidFill>
                <a:latin typeface="Garamond" panose="02020404030301010803" pitchFamily="18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en-US" sz="1600">
              <a:solidFill>
                <a:srgbClr val="00000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6649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3" name="Title 1">
            <a:extLst>
              <a:ext uri="{FF2B5EF4-FFF2-40B4-BE49-F238E27FC236}">
                <a16:creationId xmlns:a16="http://schemas.microsoft.com/office/drawing/2014/main" id="{4E1EF829-4AD3-4992-B171-B571DF457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Caching Basics: Exploit Spatial Locality</a:t>
            </a:r>
          </a:p>
        </p:txBody>
      </p:sp>
      <p:sp>
        <p:nvSpPr>
          <p:cNvPr id="69634" name="Content Placeholder 2">
            <a:extLst>
              <a:ext uri="{FF2B5EF4-FFF2-40B4-BE49-F238E27FC236}">
                <a16:creationId xmlns:a16="http://schemas.microsoft.com/office/drawing/2014/main" id="{895F7AB9-D40A-41EB-9B86-F682CDFC6D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996950"/>
            <a:ext cx="8610600" cy="5194300"/>
          </a:xfrm>
        </p:spPr>
        <p:txBody>
          <a:bodyPr>
            <a:normAutofit fontScale="85000" lnSpcReduction="10000"/>
          </a:bodyPr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Idea: </a:t>
            </a:r>
            <a:r>
              <a:rPr lang="en-US" altLang="en-US" dirty="0">
                <a:solidFill>
                  <a:srgbClr val="0000FF"/>
                </a:solidFill>
                <a:ea typeface="ＭＳ Ｐゴシック" panose="020B0600070205080204" pitchFamily="34" charset="-128"/>
              </a:rPr>
              <a:t>Store addresses adjacent to the recently accessed one in automatically managed fast memory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Logically divide memory into equal size blocks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Fetch to cache the accessed block in its entirety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Anticipation: </a:t>
            </a:r>
            <a:r>
              <a:rPr lang="en-US" altLang="en-US" dirty="0">
                <a:solidFill>
                  <a:srgbClr val="0000FF"/>
                </a:solidFill>
                <a:ea typeface="ＭＳ Ｐゴシック" panose="020B0600070205080204" pitchFamily="34" charset="-128"/>
              </a:rPr>
              <a:t>nearby data will be accessed soon</a:t>
            </a:r>
          </a:p>
          <a:p>
            <a:endParaRPr lang="en-US" altLang="en-US" dirty="0">
              <a:ea typeface="ＭＳ Ｐゴシック" panose="020B0600070205080204" pitchFamily="34" charset="-128"/>
            </a:endParaRPr>
          </a:p>
          <a:p>
            <a:r>
              <a:rPr lang="en-US" altLang="en-US" dirty="0">
                <a:solidFill>
                  <a:srgbClr val="0000FF"/>
                </a:solidFill>
                <a:ea typeface="ＭＳ Ｐゴシック" panose="020B0600070205080204" pitchFamily="34" charset="-128"/>
              </a:rPr>
              <a:t>Spatial locality </a:t>
            </a:r>
            <a:r>
              <a:rPr lang="en-US" altLang="en-US" dirty="0">
                <a:ea typeface="ＭＳ Ｐゴシック" panose="020B0600070205080204" pitchFamily="34" charset="-128"/>
              </a:rPr>
              <a:t>principle</a:t>
            </a:r>
          </a:p>
          <a:p>
            <a:pPr lvl="1"/>
            <a:r>
              <a:rPr lang="en-US" altLang="en-US" dirty="0">
                <a:solidFill>
                  <a:srgbClr val="0000FF"/>
                </a:solidFill>
                <a:ea typeface="ＭＳ Ｐゴシック" panose="020B0600070205080204" pitchFamily="34" charset="-128"/>
              </a:rPr>
              <a:t>Nearby data in memory will be accessed in the near future</a:t>
            </a:r>
          </a:p>
          <a:p>
            <a:pPr lvl="2"/>
            <a:r>
              <a:rPr lang="en-US" altLang="en-US" dirty="0">
                <a:ea typeface="ＭＳ Ｐゴシック" panose="020B0600070205080204" pitchFamily="34" charset="-128"/>
              </a:rPr>
              <a:t>E.g., sequential instruction access, array traversal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This is what IBM 360/85 implemented</a:t>
            </a:r>
          </a:p>
          <a:p>
            <a:pPr lvl="2"/>
            <a:r>
              <a:rPr lang="en-US" altLang="en-US" dirty="0">
                <a:ea typeface="ＭＳ Ｐゴシック" panose="020B0600070205080204" pitchFamily="34" charset="-128"/>
              </a:rPr>
              <a:t>16 Kbyte cache with 64 byte blocks</a:t>
            </a:r>
          </a:p>
          <a:p>
            <a:pPr lvl="2"/>
            <a:r>
              <a:rPr lang="en-US" altLang="en-US" dirty="0" err="1">
                <a:ea typeface="ＭＳ Ｐゴシック" panose="020B0600070205080204" pitchFamily="34" charset="-128"/>
              </a:rPr>
              <a:t>Liptay</a:t>
            </a:r>
            <a:r>
              <a:rPr lang="en-US" altLang="en-US" dirty="0">
                <a:ea typeface="ＭＳ Ｐゴシック" panose="020B0600070205080204" pitchFamily="34" charset="-128"/>
              </a:rPr>
              <a:t>, </a:t>
            </a:r>
            <a:r>
              <a:rPr lang="ja-JP" altLang="en-US" dirty="0">
                <a:ea typeface="ＭＳ Ｐゴシック" panose="020B0600070205080204" pitchFamily="34" charset="-128"/>
              </a:rPr>
              <a:t>“</a:t>
            </a:r>
            <a:r>
              <a:rPr lang="en-US" altLang="ja-JP" dirty="0">
                <a:solidFill>
                  <a:srgbClr val="0000FF"/>
                </a:solidFill>
                <a:ea typeface="ＭＳ Ｐゴシック" panose="020B0600070205080204" pitchFamily="34" charset="-128"/>
              </a:rPr>
              <a:t>Structural aspects of the System/360 Model 85 II: the cache</a:t>
            </a:r>
            <a:r>
              <a:rPr lang="en-US" altLang="ja-JP" dirty="0">
                <a:ea typeface="ＭＳ Ｐゴシック" panose="020B0600070205080204" pitchFamily="34" charset="-128"/>
              </a:rPr>
              <a:t>,</a:t>
            </a:r>
            <a:r>
              <a:rPr lang="ja-JP" altLang="en-US" dirty="0">
                <a:ea typeface="ＭＳ Ｐゴシック" panose="020B0600070205080204" pitchFamily="34" charset="-128"/>
              </a:rPr>
              <a:t>”</a:t>
            </a:r>
            <a:r>
              <a:rPr lang="en-US" altLang="ja-JP" dirty="0">
                <a:ea typeface="ＭＳ Ｐゴシック" panose="020B0600070205080204" pitchFamily="34" charset="-128"/>
              </a:rPr>
              <a:t> IBM Systems Journal, 1968.</a:t>
            </a:r>
          </a:p>
          <a:p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187395" name="Slide Number Placeholder 3">
            <a:extLst>
              <a:ext uri="{FF2B5EF4-FFF2-40B4-BE49-F238E27FC236}">
                <a16:creationId xmlns:a16="http://schemas.microsoft.com/office/drawing/2014/main" id="{BCB15A04-2C66-469C-A494-EF069C979B9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0659BE2B-2BDD-457E-AC14-6DF353B45D7C}" type="slidenum">
              <a:rPr lang="en-US" altLang="en-US" sz="1600">
                <a:solidFill>
                  <a:srgbClr val="000000"/>
                </a:solidFill>
                <a:latin typeface="Garamond" panose="02020404030301010803" pitchFamily="18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altLang="en-US" sz="1600">
              <a:solidFill>
                <a:srgbClr val="00000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6065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Optimizing Cache Performance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Things to enhance:</a:t>
            </a:r>
          </a:p>
          <a:p>
            <a:pPr lvl="1"/>
            <a:r>
              <a:rPr lang="en-US" sz="2400" dirty="0">
                <a:solidFill>
                  <a:srgbClr val="CC0066"/>
                </a:solidFill>
              </a:rPr>
              <a:t>temporal locality</a:t>
            </a:r>
          </a:p>
          <a:p>
            <a:pPr lvl="1"/>
            <a:r>
              <a:rPr lang="en-US" sz="2400" dirty="0">
                <a:solidFill>
                  <a:srgbClr val="CC0066"/>
                </a:solidFill>
              </a:rPr>
              <a:t>spatial locality</a:t>
            </a:r>
          </a:p>
          <a:p>
            <a:pPr lvl="1"/>
            <a:endParaRPr lang="en-US" sz="2400" dirty="0"/>
          </a:p>
          <a:p>
            <a:r>
              <a:rPr lang="en-US" sz="2400" dirty="0"/>
              <a:t>Things to minimize:</a:t>
            </a:r>
          </a:p>
          <a:p>
            <a:pPr lvl="1"/>
            <a:r>
              <a:rPr lang="en-US" sz="2400" dirty="0">
                <a:solidFill>
                  <a:srgbClr val="CC0066"/>
                </a:solidFill>
              </a:rPr>
              <a:t>conflicts </a:t>
            </a:r>
            <a:r>
              <a:rPr lang="en-US" sz="2400" dirty="0">
                <a:solidFill>
                  <a:schemeClr val="tx2"/>
                </a:solidFill>
              </a:rPr>
              <a:t>(i.e. bad replacement decisions)</a:t>
            </a:r>
          </a:p>
          <a:p>
            <a:pPr lvl="1"/>
            <a:endParaRPr lang="en-US" sz="2400" dirty="0"/>
          </a:p>
          <a:p>
            <a:pPr algn="ctr">
              <a:buFont typeface="Wingdings" pitchFamily="2" charset="2"/>
              <a:buNone/>
            </a:pPr>
            <a:r>
              <a:rPr lang="en-US" sz="2400" dirty="0"/>
              <a:t>What can the </a:t>
            </a:r>
            <a:r>
              <a:rPr lang="en-US" sz="2400" i="1" dirty="0">
                <a:solidFill>
                  <a:srgbClr val="0000CC"/>
                </a:solidFill>
              </a:rPr>
              <a:t>compiler</a:t>
            </a:r>
            <a:r>
              <a:rPr lang="en-US" sz="2400" dirty="0"/>
              <a:t> do to help?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472A339-705D-4C39-8D3A-3730C7DFB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31607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7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Two Things We Can Manipulate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>
                <a:solidFill>
                  <a:srgbClr val="0000CC"/>
                </a:solidFill>
              </a:rPr>
              <a:t>Time:</a:t>
            </a:r>
          </a:p>
          <a:p>
            <a:pPr lvl="1"/>
            <a:r>
              <a:rPr lang="en-US" sz="2400" dirty="0"/>
              <a:t>When is an object accessed?</a:t>
            </a:r>
          </a:p>
          <a:p>
            <a:pPr lvl="1"/>
            <a:endParaRPr lang="en-US" sz="2400" dirty="0"/>
          </a:p>
          <a:p>
            <a:r>
              <a:rPr lang="en-US" sz="2400" dirty="0">
                <a:solidFill>
                  <a:srgbClr val="0000CC"/>
                </a:solidFill>
              </a:rPr>
              <a:t>Space:</a:t>
            </a:r>
          </a:p>
          <a:p>
            <a:pPr lvl="1"/>
            <a:r>
              <a:rPr lang="en-US" sz="2400" dirty="0"/>
              <a:t>Where does an object exist in the address space?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 algn="ctr">
              <a:buFontTx/>
              <a:buNone/>
            </a:pPr>
            <a:r>
              <a:rPr lang="en-US" sz="2400" i="1" dirty="0">
                <a:solidFill>
                  <a:srgbClr val="CC0066"/>
                </a:solidFill>
              </a:rPr>
              <a:t>How do we exploit these two levers?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A5575A2-016C-4FC6-A816-8459F3CE2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549746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CC"/>
                </a:solidFill>
              </a:rPr>
              <a:t>Time:</a:t>
            </a:r>
            <a:r>
              <a:rPr lang="en-US"/>
              <a:t> Reordering Computation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178800" cy="4381500"/>
          </a:xfrm>
        </p:spPr>
        <p:txBody>
          <a:bodyPr>
            <a:normAutofit/>
          </a:bodyPr>
          <a:lstStyle/>
          <a:p>
            <a:r>
              <a:rPr lang="en-US" sz="2400" dirty="0"/>
              <a:t>What makes it difficult to know </a:t>
            </a:r>
            <a:r>
              <a:rPr lang="en-US" sz="2400" i="1" dirty="0">
                <a:solidFill>
                  <a:srgbClr val="0000CC"/>
                </a:solidFill>
              </a:rPr>
              <a:t>when</a:t>
            </a:r>
            <a:r>
              <a:rPr lang="en-US" sz="2400" dirty="0"/>
              <a:t> an object is accessed?</a:t>
            </a:r>
          </a:p>
          <a:p>
            <a:endParaRPr lang="en-US" sz="2400" dirty="0"/>
          </a:p>
          <a:p>
            <a:r>
              <a:rPr lang="en-US" sz="2400" dirty="0"/>
              <a:t>How can we predict a </a:t>
            </a:r>
            <a:r>
              <a:rPr lang="en-US" sz="2400" dirty="0">
                <a:solidFill>
                  <a:srgbClr val="0000CC"/>
                </a:solidFill>
              </a:rPr>
              <a:t>better time</a:t>
            </a:r>
            <a:r>
              <a:rPr lang="en-US" sz="2400" dirty="0"/>
              <a:t> to access it?</a:t>
            </a:r>
          </a:p>
          <a:p>
            <a:pPr lvl="1"/>
            <a:r>
              <a:rPr lang="en-US" sz="2400" dirty="0"/>
              <a:t>What information is needed?</a:t>
            </a:r>
          </a:p>
          <a:p>
            <a:endParaRPr lang="en-US" sz="2400" dirty="0"/>
          </a:p>
          <a:p>
            <a:r>
              <a:rPr lang="en-US" sz="2400" dirty="0"/>
              <a:t>How do we know that this would be </a:t>
            </a:r>
            <a:r>
              <a:rPr lang="en-US" sz="2400" dirty="0">
                <a:solidFill>
                  <a:srgbClr val="0000CC"/>
                </a:solidFill>
              </a:rPr>
              <a:t>safe</a:t>
            </a:r>
            <a:r>
              <a:rPr lang="en-US" sz="2400" dirty="0"/>
              <a:t>?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11D5374-E607-4A07-8158-246A304B9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39863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3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CC"/>
                </a:solidFill>
              </a:rPr>
              <a:t>Space:</a:t>
            </a:r>
            <a:r>
              <a:rPr lang="en-US"/>
              <a:t> Changing Data Layout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What do we know about an object’s </a:t>
            </a:r>
            <a:r>
              <a:rPr lang="en-US" sz="2400" dirty="0">
                <a:solidFill>
                  <a:srgbClr val="0000CC"/>
                </a:solidFill>
              </a:rPr>
              <a:t>location</a:t>
            </a:r>
            <a:r>
              <a:rPr lang="en-US" sz="2400" dirty="0"/>
              <a:t>?</a:t>
            </a:r>
          </a:p>
          <a:p>
            <a:pPr lvl="1"/>
            <a:r>
              <a:rPr lang="en-US" sz="2400" dirty="0"/>
              <a:t>scalars, structures, pointer-based data structures, arrays, code, etc.</a:t>
            </a:r>
          </a:p>
          <a:p>
            <a:endParaRPr lang="en-US" sz="2400" dirty="0"/>
          </a:p>
          <a:p>
            <a:r>
              <a:rPr lang="en-US" sz="2400" dirty="0"/>
              <a:t>How can we tell what a </a:t>
            </a:r>
            <a:r>
              <a:rPr lang="en-US" sz="2400" dirty="0">
                <a:solidFill>
                  <a:srgbClr val="0000CC"/>
                </a:solidFill>
              </a:rPr>
              <a:t>better layout</a:t>
            </a:r>
            <a:r>
              <a:rPr lang="en-US" sz="2400" dirty="0"/>
              <a:t> would be?</a:t>
            </a:r>
          </a:p>
          <a:p>
            <a:pPr lvl="1"/>
            <a:r>
              <a:rPr lang="en-US" sz="2400" dirty="0"/>
              <a:t>how many can we create?</a:t>
            </a:r>
          </a:p>
          <a:p>
            <a:endParaRPr lang="en-US" sz="2400" dirty="0"/>
          </a:p>
          <a:p>
            <a:r>
              <a:rPr lang="en-US" sz="2400" dirty="0"/>
              <a:t>To what extent can we </a:t>
            </a:r>
            <a:r>
              <a:rPr lang="en-US" sz="2400" dirty="0">
                <a:solidFill>
                  <a:srgbClr val="0000CC"/>
                </a:solidFill>
              </a:rPr>
              <a:t>safely</a:t>
            </a:r>
            <a:r>
              <a:rPr lang="en-US" sz="2400" dirty="0"/>
              <a:t> alter the layout?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E5F9249-740C-4671-B422-26B25D254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80052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4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Types of Objects to Consider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Scalars</a:t>
            </a:r>
          </a:p>
          <a:p>
            <a:endParaRPr lang="en-US" sz="2800" dirty="0"/>
          </a:p>
          <a:p>
            <a:r>
              <a:rPr lang="en-US" sz="2800" dirty="0"/>
              <a:t>Structures &amp; Pointers</a:t>
            </a:r>
          </a:p>
          <a:p>
            <a:endParaRPr lang="en-US" sz="2800" dirty="0"/>
          </a:p>
          <a:p>
            <a:r>
              <a:rPr lang="en-US" sz="2800" dirty="0"/>
              <a:t>Arrays</a:t>
            </a:r>
          </a:p>
          <a:p>
            <a:pPr>
              <a:buFont typeface="Wingdings" pitchFamily="2" charset="2"/>
              <a:buNone/>
            </a:pPr>
            <a:endParaRPr lang="en-US" sz="2000" dirty="0"/>
          </a:p>
          <a:p>
            <a:pPr>
              <a:buFont typeface="Wingdings" pitchFamily="2" charset="2"/>
              <a:buNone/>
            </a:pPr>
            <a:endParaRPr lang="en-US" sz="20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E55B2E8-4D90-4881-A280-C88DEFFBC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80731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 Analysis (Summary)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>
                <a:solidFill>
                  <a:srgbClr val="0000FF"/>
                </a:solidFill>
              </a:rPr>
              <a:t>Pointers are hard to understand at compile time!</a:t>
            </a:r>
          </a:p>
          <a:p>
            <a:pPr lvl="1"/>
            <a:r>
              <a:rPr lang="en-US" dirty="0"/>
              <a:t>accurate analyses are large and complex</a:t>
            </a:r>
          </a:p>
          <a:p>
            <a:r>
              <a:rPr lang="en-US" dirty="0"/>
              <a:t>Many different </a:t>
            </a:r>
            <a:r>
              <a:rPr lang="en-US" dirty="0">
                <a:solidFill>
                  <a:srgbClr val="0000FF"/>
                </a:solidFill>
              </a:rPr>
              <a:t>options</a:t>
            </a:r>
            <a:r>
              <a:rPr lang="en-US" dirty="0"/>
              <a:t>:	</a:t>
            </a:r>
          </a:p>
          <a:p>
            <a:pPr lvl="1"/>
            <a:r>
              <a:rPr lang="en-US" dirty="0"/>
              <a:t>Representation, heap modeling, aggregate modeling, flow sensitivity, context sensitivity</a:t>
            </a:r>
          </a:p>
          <a:p>
            <a:r>
              <a:rPr lang="en-US" dirty="0"/>
              <a:t>Many </a:t>
            </a:r>
            <a:r>
              <a:rPr lang="en-US" dirty="0">
                <a:solidFill>
                  <a:srgbClr val="0000FF"/>
                </a:solidFill>
              </a:rPr>
              <a:t>algorithms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Address-taken, </a:t>
            </a:r>
            <a:r>
              <a:rPr lang="en-US" dirty="0" err="1"/>
              <a:t>Steensgarde</a:t>
            </a:r>
            <a:r>
              <a:rPr lang="en-US" dirty="0"/>
              <a:t>, Andersen</a:t>
            </a:r>
          </a:p>
          <a:p>
            <a:pPr lvl="1"/>
            <a:r>
              <a:rPr lang="en-US" dirty="0"/>
              <a:t>BDD-based, probabilistic</a:t>
            </a:r>
          </a:p>
          <a:p>
            <a:r>
              <a:rPr lang="en-US" dirty="0"/>
              <a:t>Many </a:t>
            </a:r>
            <a:r>
              <a:rPr lang="en-US" dirty="0">
                <a:solidFill>
                  <a:srgbClr val="0000FF"/>
                </a:solidFill>
              </a:rPr>
              <a:t>trade-offs:</a:t>
            </a:r>
          </a:p>
          <a:p>
            <a:pPr lvl="1"/>
            <a:r>
              <a:rPr lang="en-US" dirty="0"/>
              <a:t>space, time, accuracy, safety</a:t>
            </a:r>
          </a:p>
          <a:p>
            <a:r>
              <a:rPr lang="en-US" dirty="0">
                <a:solidFill>
                  <a:srgbClr val="FF3399"/>
                </a:solidFill>
              </a:rPr>
              <a:t>Choose the right type of analysis given how the information will be used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76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Scalars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5105400" cy="4152900"/>
          </a:xfrm>
        </p:spPr>
        <p:txBody>
          <a:bodyPr/>
          <a:lstStyle/>
          <a:p>
            <a:r>
              <a:rPr lang="en-US" sz="2000" dirty="0">
                <a:solidFill>
                  <a:srgbClr val="009900"/>
                </a:solidFill>
              </a:rPr>
              <a:t>Locals</a:t>
            </a:r>
          </a:p>
          <a:p>
            <a:endParaRPr lang="en-US" sz="2000" dirty="0"/>
          </a:p>
          <a:p>
            <a:r>
              <a:rPr lang="en-US" sz="2000" dirty="0" err="1">
                <a:solidFill>
                  <a:srgbClr val="CC0066"/>
                </a:solidFill>
              </a:rPr>
              <a:t>Globals</a:t>
            </a:r>
            <a:endParaRPr lang="en-US" sz="2000" dirty="0">
              <a:solidFill>
                <a:srgbClr val="CC0066"/>
              </a:solidFill>
            </a:endParaRPr>
          </a:p>
          <a:p>
            <a:endParaRPr lang="en-US" sz="2000" dirty="0"/>
          </a:p>
          <a:p>
            <a:r>
              <a:rPr lang="en-US" sz="2000" dirty="0">
                <a:solidFill>
                  <a:srgbClr val="0000CC"/>
                </a:solidFill>
              </a:rPr>
              <a:t>Procedure arguments</a:t>
            </a:r>
          </a:p>
          <a:p>
            <a:endParaRPr lang="en-US" sz="2000" dirty="0"/>
          </a:p>
          <a:p>
            <a:r>
              <a:rPr lang="en-US" sz="2000" dirty="0"/>
              <a:t>Is cache performance a concern here?</a:t>
            </a:r>
          </a:p>
          <a:p>
            <a:r>
              <a:rPr lang="en-US" sz="2000" dirty="0"/>
              <a:t>If so, what can be done?</a:t>
            </a:r>
          </a:p>
        </p:txBody>
      </p:sp>
      <p:sp>
        <p:nvSpPr>
          <p:cNvPr id="80900" name="Text Box 4"/>
          <p:cNvSpPr txBox="1">
            <a:spLocks noChangeArrowheads="1"/>
          </p:cNvSpPr>
          <p:nvPr/>
        </p:nvSpPr>
        <p:spPr bwMode="auto">
          <a:xfrm>
            <a:off x="5943600" y="1905000"/>
            <a:ext cx="2438400" cy="259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800" b="1" dirty="0" err="1">
                <a:latin typeface="Courier New" pitchFamily="49" charset="0"/>
              </a:rPr>
              <a:t>int</a:t>
            </a:r>
            <a:r>
              <a:rPr lang="en-US" sz="1800" b="1" dirty="0">
                <a:latin typeface="Courier New" pitchFamily="49" charset="0"/>
              </a:rPr>
              <a:t> </a:t>
            </a:r>
            <a:r>
              <a:rPr lang="en-US" sz="1800" b="1" dirty="0">
                <a:solidFill>
                  <a:srgbClr val="CC0066"/>
                </a:solidFill>
                <a:latin typeface="Courier New" pitchFamily="49" charset="0"/>
              </a:rPr>
              <a:t>x</a:t>
            </a:r>
            <a:r>
              <a:rPr lang="en-US" sz="1800" b="1" dirty="0">
                <a:latin typeface="Courier New" pitchFamily="49" charset="0"/>
              </a:rPr>
              <a:t>;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800" b="1" dirty="0">
                <a:latin typeface="Courier New" pitchFamily="49" charset="0"/>
              </a:rPr>
              <a:t>double </a:t>
            </a:r>
            <a:r>
              <a:rPr lang="en-US" sz="1800" b="1" dirty="0">
                <a:solidFill>
                  <a:srgbClr val="CC0066"/>
                </a:solidFill>
                <a:latin typeface="Courier New" pitchFamily="49" charset="0"/>
              </a:rPr>
              <a:t>y</a:t>
            </a:r>
            <a:r>
              <a:rPr lang="en-US" sz="1800" b="1" dirty="0">
                <a:latin typeface="Courier New" pitchFamily="49" charset="0"/>
              </a:rPr>
              <a:t>;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800" b="1" dirty="0" err="1">
                <a:latin typeface="Courier New" pitchFamily="49" charset="0"/>
              </a:rPr>
              <a:t>foo</a:t>
            </a:r>
            <a:r>
              <a:rPr lang="en-US" sz="1800" b="1" dirty="0">
                <a:latin typeface="Courier New" pitchFamily="49" charset="0"/>
              </a:rPr>
              <a:t>(</a:t>
            </a:r>
            <a:r>
              <a:rPr lang="en-US" sz="1800" b="1" dirty="0" err="1">
                <a:latin typeface="Courier New" pitchFamily="49" charset="0"/>
              </a:rPr>
              <a:t>int</a:t>
            </a:r>
            <a:r>
              <a:rPr lang="en-US" sz="1800" b="1" dirty="0">
                <a:latin typeface="Courier New" pitchFamily="49" charset="0"/>
              </a:rPr>
              <a:t> </a:t>
            </a:r>
            <a:r>
              <a:rPr lang="en-US" sz="1800" b="1" dirty="0">
                <a:solidFill>
                  <a:srgbClr val="0000CC"/>
                </a:solidFill>
                <a:latin typeface="Courier New" pitchFamily="49" charset="0"/>
              </a:rPr>
              <a:t>a</a:t>
            </a:r>
            <a:r>
              <a:rPr lang="en-US" sz="1800" b="1" dirty="0">
                <a:latin typeface="Courier New" pitchFamily="49" charset="0"/>
              </a:rPr>
              <a:t>){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800" b="1" dirty="0">
                <a:latin typeface="Courier New" pitchFamily="49" charset="0"/>
              </a:rPr>
              <a:t>  </a:t>
            </a:r>
            <a:r>
              <a:rPr lang="en-US" sz="1800" b="1" dirty="0" err="1">
                <a:latin typeface="Courier New" pitchFamily="49" charset="0"/>
              </a:rPr>
              <a:t>int</a:t>
            </a:r>
            <a:r>
              <a:rPr lang="en-US" sz="1800" b="1" dirty="0">
                <a:latin typeface="Courier New" pitchFamily="49" charset="0"/>
              </a:rPr>
              <a:t> </a:t>
            </a:r>
            <a:r>
              <a:rPr lang="en-US" sz="1800" b="1" dirty="0" err="1">
                <a:solidFill>
                  <a:srgbClr val="009900"/>
                </a:solidFill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;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800" b="1" dirty="0">
                <a:latin typeface="Courier New" pitchFamily="49" charset="0"/>
              </a:rPr>
              <a:t>  …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800" b="1" dirty="0">
                <a:latin typeface="Courier New" pitchFamily="49" charset="0"/>
              </a:rPr>
              <a:t>  </a:t>
            </a:r>
            <a:r>
              <a:rPr lang="en-US" sz="1800" b="1" dirty="0">
                <a:solidFill>
                  <a:srgbClr val="CC0066"/>
                </a:solidFill>
                <a:latin typeface="Courier New" pitchFamily="49" charset="0"/>
              </a:rPr>
              <a:t>x</a:t>
            </a:r>
            <a:r>
              <a:rPr lang="en-US" sz="1800" b="1" dirty="0">
                <a:latin typeface="Courier New" pitchFamily="49" charset="0"/>
              </a:rPr>
              <a:t> = </a:t>
            </a:r>
            <a:r>
              <a:rPr lang="en-US" sz="1800" b="1" dirty="0">
                <a:solidFill>
                  <a:srgbClr val="0000CC"/>
                </a:solidFill>
                <a:latin typeface="Courier New" pitchFamily="49" charset="0"/>
              </a:rPr>
              <a:t>a</a:t>
            </a:r>
            <a:r>
              <a:rPr lang="en-US" sz="1800" b="1" dirty="0">
                <a:latin typeface="Courier New" pitchFamily="49" charset="0"/>
              </a:rPr>
              <a:t>*</a:t>
            </a:r>
            <a:r>
              <a:rPr lang="en-US" sz="1800" b="1" dirty="0" err="1">
                <a:solidFill>
                  <a:srgbClr val="009900"/>
                </a:solidFill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;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800" b="1" dirty="0">
                <a:latin typeface="Courier New" pitchFamily="49" charset="0"/>
              </a:rPr>
              <a:t>  …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800" b="1" dirty="0">
                <a:latin typeface="Courier New" pitchFamily="49" charset="0"/>
              </a:rPr>
              <a:t>}</a:t>
            </a:r>
            <a:r>
              <a:rPr lang="en-US" sz="1800" dirty="0">
                <a:latin typeface="Courier New" pitchFamily="49" charset="0"/>
              </a:rPr>
              <a:t>	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9904BF8-48BD-40CC-8B4F-C8D9FB360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67433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0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0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Structures and Pointers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7467600" cy="4076700"/>
          </a:xfrm>
        </p:spPr>
        <p:txBody>
          <a:bodyPr/>
          <a:lstStyle/>
          <a:p>
            <a:r>
              <a:rPr lang="en-US" sz="2000" dirty="0"/>
              <a:t>What can we do here?</a:t>
            </a:r>
          </a:p>
          <a:p>
            <a:pPr lvl="1"/>
            <a:r>
              <a:rPr lang="en-US" sz="2000" dirty="0">
                <a:solidFill>
                  <a:srgbClr val="0000CC"/>
                </a:solidFill>
              </a:rPr>
              <a:t>within</a:t>
            </a:r>
            <a:r>
              <a:rPr lang="en-US" sz="2000" dirty="0"/>
              <a:t> a node</a:t>
            </a:r>
          </a:p>
          <a:p>
            <a:pPr lvl="1"/>
            <a:r>
              <a:rPr lang="en-US" sz="2000" dirty="0">
                <a:solidFill>
                  <a:srgbClr val="0000CC"/>
                </a:solidFill>
              </a:rPr>
              <a:t>across</a:t>
            </a:r>
            <a:r>
              <a:rPr lang="en-US" sz="2000" dirty="0"/>
              <a:t> nodes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What limits the compiler’s ability to optimize here? </a:t>
            </a:r>
          </a:p>
        </p:txBody>
      </p:sp>
      <p:sp>
        <p:nvSpPr>
          <p:cNvPr id="81924" name="Text Box 4"/>
          <p:cNvSpPr txBox="1">
            <a:spLocks noChangeArrowheads="1"/>
          </p:cNvSpPr>
          <p:nvPr/>
        </p:nvSpPr>
        <p:spPr bwMode="auto">
          <a:xfrm>
            <a:off x="4572000" y="1676400"/>
            <a:ext cx="4343400" cy="193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tabLst>
                <a:tab pos="400050" algn="l"/>
              </a:tabLst>
            </a:pPr>
            <a:r>
              <a:rPr lang="en-US" sz="1800" b="1" dirty="0" err="1">
                <a:latin typeface="Courier New" pitchFamily="49" charset="0"/>
              </a:rPr>
              <a:t>struct</a:t>
            </a:r>
            <a:r>
              <a:rPr lang="en-US" sz="1800" b="1" dirty="0">
                <a:latin typeface="Courier New" pitchFamily="49" charset="0"/>
              </a:rPr>
              <a:t> {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400050" algn="l"/>
              </a:tabLst>
            </a:pPr>
            <a:r>
              <a:rPr lang="en-US" sz="1800" b="1" dirty="0">
                <a:latin typeface="Courier New" pitchFamily="49" charset="0"/>
              </a:rPr>
              <a:t>	</a:t>
            </a:r>
            <a:r>
              <a:rPr lang="en-US" sz="1800" b="1" dirty="0" err="1">
                <a:latin typeface="Courier New" pitchFamily="49" charset="0"/>
              </a:rPr>
              <a:t>int</a:t>
            </a:r>
            <a:r>
              <a:rPr lang="en-US" sz="1800" b="1" dirty="0">
                <a:latin typeface="Courier New" pitchFamily="49" charset="0"/>
              </a:rPr>
              <a:t> count;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400050" algn="l"/>
              </a:tabLst>
            </a:pPr>
            <a:r>
              <a:rPr lang="en-US" sz="1800" b="1" dirty="0">
                <a:latin typeface="Courier New" pitchFamily="49" charset="0"/>
              </a:rPr>
              <a:t>	double velocity;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400050" algn="l"/>
              </a:tabLst>
            </a:pPr>
            <a:r>
              <a:rPr lang="en-US" sz="1800" b="1" dirty="0">
                <a:latin typeface="Courier New" pitchFamily="49" charset="0"/>
              </a:rPr>
              <a:t>	double inertia;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400050" algn="l"/>
              </a:tabLst>
            </a:pPr>
            <a:r>
              <a:rPr lang="en-US" sz="1800" b="1" dirty="0">
                <a:latin typeface="Courier New" pitchFamily="49" charset="0"/>
              </a:rPr>
              <a:t>	</a:t>
            </a:r>
            <a:r>
              <a:rPr lang="en-US" sz="1800" b="1" dirty="0" err="1">
                <a:latin typeface="Courier New" pitchFamily="49" charset="0"/>
              </a:rPr>
              <a:t>struct</a:t>
            </a:r>
            <a:r>
              <a:rPr lang="en-US" sz="1800" b="1" dirty="0">
                <a:latin typeface="Courier New" pitchFamily="49" charset="0"/>
              </a:rPr>
              <a:t> node *neighbors[N];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400050" algn="l"/>
              </a:tabLst>
            </a:pPr>
            <a:r>
              <a:rPr lang="en-US" sz="1800" b="1" dirty="0">
                <a:latin typeface="Courier New" pitchFamily="49" charset="0"/>
              </a:rPr>
              <a:t>} node;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28C5BEF-09D8-4896-9CD7-67180B289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99412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19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Arrays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581400"/>
            <a:ext cx="8178800" cy="2476500"/>
          </a:xfrm>
        </p:spPr>
        <p:txBody>
          <a:bodyPr/>
          <a:lstStyle/>
          <a:p>
            <a:r>
              <a:rPr lang="en-US" sz="2000" dirty="0"/>
              <a:t>usually accessed within </a:t>
            </a:r>
            <a:r>
              <a:rPr lang="en-US" sz="2000" dirty="0">
                <a:solidFill>
                  <a:srgbClr val="0000CC"/>
                </a:solidFill>
              </a:rPr>
              <a:t>loops nests</a:t>
            </a:r>
          </a:p>
          <a:p>
            <a:pPr lvl="1"/>
            <a:r>
              <a:rPr lang="en-US" sz="2000" dirty="0"/>
              <a:t>makes it easy to understand “time”</a:t>
            </a:r>
          </a:p>
          <a:p>
            <a:r>
              <a:rPr lang="en-US" sz="2000" dirty="0"/>
              <a:t>what we know about </a:t>
            </a:r>
            <a:r>
              <a:rPr lang="en-US" sz="2000" dirty="0">
                <a:solidFill>
                  <a:srgbClr val="0000CC"/>
                </a:solidFill>
              </a:rPr>
              <a:t>array element addresses</a:t>
            </a:r>
            <a:r>
              <a:rPr lang="en-US" sz="2000" dirty="0"/>
              <a:t>:</a:t>
            </a:r>
          </a:p>
          <a:p>
            <a:pPr lvl="1"/>
            <a:r>
              <a:rPr lang="en-US" sz="2000" dirty="0"/>
              <a:t>start of array?</a:t>
            </a:r>
          </a:p>
          <a:p>
            <a:pPr lvl="1"/>
            <a:r>
              <a:rPr lang="en-US" sz="2000" dirty="0"/>
              <a:t>relative position within array</a:t>
            </a:r>
          </a:p>
          <a:p>
            <a:endParaRPr lang="en-US" sz="2000" dirty="0"/>
          </a:p>
        </p:txBody>
      </p:sp>
      <p:sp>
        <p:nvSpPr>
          <p:cNvPr id="86020" name="Text Box 4"/>
          <p:cNvSpPr txBox="1">
            <a:spLocks noChangeArrowheads="1"/>
          </p:cNvSpPr>
          <p:nvPr/>
        </p:nvSpPr>
        <p:spPr bwMode="auto">
          <a:xfrm>
            <a:off x="1524000" y="1524000"/>
            <a:ext cx="4343400" cy="160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 dirty="0">
                <a:latin typeface="Courier New" pitchFamily="49" charset="0"/>
              </a:rPr>
              <a:t>double A[N][N], B[N][N];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 dirty="0">
                <a:latin typeface="Courier New" pitchFamily="49" charset="0"/>
              </a:rPr>
              <a:t>…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 dirty="0">
                <a:latin typeface="Courier New" pitchFamily="49" charset="0"/>
              </a:rPr>
              <a:t>for 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 = 0 to N-1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 dirty="0">
                <a:latin typeface="Courier New" pitchFamily="49" charset="0"/>
              </a:rPr>
              <a:t>	for j = 0 to N-1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 dirty="0">
                <a:latin typeface="Courier New" pitchFamily="49" charset="0"/>
              </a:rPr>
              <a:t>		A[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][j] = B[j][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];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7A4936F-466C-4E88-882D-7F66EA001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515404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Handy Representation: “Iteration Space”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562600"/>
            <a:ext cx="8178800" cy="647700"/>
          </a:xfrm>
        </p:spPr>
        <p:txBody>
          <a:bodyPr/>
          <a:lstStyle/>
          <a:p>
            <a:r>
              <a:rPr lang="en-US" sz="2000" dirty="0"/>
              <a:t>each position represents an iteration</a:t>
            </a:r>
          </a:p>
        </p:txBody>
      </p:sp>
      <p:sp>
        <p:nvSpPr>
          <p:cNvPr id="87044" name="Text Box 4"/>
          <p:cNvSpPr txBox="1">
            <a:spLocks noChangeArrowheads="1"/>
          </p:cNvSpPr>
          <p:nvPr/>
        </p:nvSpPr>
        <p:spPr bwMode="auto">
          <a:xfrm>
            <a:off x="533400" y="2895600"/>
            <a:ext cx="3352800" cy="94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>
                <a:latin typeface="Courier New" pitchFamily="49" charset="0"/>
              </a:rPr>
              <a:t>for </a:t>
            </a:r>
            <a:r>
              <a:rPr lang="en-US" sz="1800" b="1">
                <a:solidFill>
                  <a:srgbClr val="0000CC"/>
                </a:solidFill>
                <a:latin typeface="Courier New" pitchFamily="49" charset="0"/>
              </a:rPr>
              <a:t>i</a:t>
            </a:r>
            <a:r>
              <a:rPr lang="en-US" sz="1800" b="1">
                <a:latin typeface="Courier New" pitchFamily="49" charset="0"/>
              </a:rPr>
              <a:t> = 0 to N-1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>
                <a:latin typeface="Courier New" pitchFamily="49" charset="0"/>
              </a:rPr>
              <a:t>	for </a:t>
            </a:r>
            <a:r>
              <a:rPr lang="en-US" sz="1800" b="1">
                <a:solidFill>
                  <a:srgbClr val="CC0066"/>
                </a:solidFill>
                <a:latin typeface="Courier New" pitchFamily="49" charset="0"/>
              </a:rPr>
              <a:t>j</a:t>
            </a:r>
            <a:r>
              <a:rPr lang="en-US" sz="1800" b="1">
                <a:latin typeface="Courier New" pitchFamily="49" charset="0"/>
              </a:rPr>
              <a:t> = 0 to N-1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>
                <a:latin typeface="Courier New" pitchFamily="49" charset="0"/>
              </a:rPr>
              <a:t>		A[i][j] = B[j][i];</a:t>
            </a:r>
            <a:endParaRPr lang="en-US" sz="1800">
              <a:latin typeface="Courier New" pitchFamily="49" charset="0"/>
            </a:endParaRPr>
          </a:p>
        </p:txBody>
      </p:sp>
      <p:grpSp>
        <p:nvGrpSpPr>
          <p:cNvPr id="87445" name="Group 405"/>
          <p:cNvGrpSpPr>
            <a:grpSpLocks/>
          </p:cNvGrpSpPr>
          <p:nvPr/>
        </p:nvGrpSpPr>
        <p:grpSpPr bwMode="auto">
          <a:xfrm>
            <a:off x="4038600" y="1905000"/>
            <a:ext cx="4267200" cy="3560763"/>
            <a:chOff x="2544" y="1200"/>
            <a:chExt cx="2688" cy="2243"/>
          </a:xfrm>
        </p:grpSpPr>
        <p:grpSp>
          <p:nvGrpSpPr>
            <p:cNvPr id="87047" name="Group 7"/>
            <p:cNvGrpSpPr>
              <a:grpSpLocks/>
            </p:cNvGrpSpPr>
            <p:nvPr/>
          </p:nvGrpSpPr>
          <p:grpSpPr bwMode="auto">
            <a:xfrm>
              <a:off x="2784" y="1200"/>
              <a:ext cx="2448" cy="2016"/>
              <a:chOff x="3072" y="1200"/>
              <a:chExt cx="1488" cy="1296"/>
            </a:xfrm>
          </p:grpSpPr>
          <p:sp>
            <p:nvSpPr>
              <p:cNvPr id="87045" name="Line 5"/>
              <p:cNvSpPr>
                <a:spLocks noChangeShapeType="1"/>
              </p:cNvSpPr>
              <p:nvPr/>
            </p:nvSpPr>
            <p:spPr bwMode="auto">
              <a:xfrm flipV="1">
                <a:off x="3072" y="1200"/>
                <a:ext cx="0" cy="1296"/>
              </a:xfrm>
              <a:prstGeom prst="line">
                <a:avLst/>
              </a:prstGeom>
              <a:noFill/>
              <a:ln w="19050">
                <a:solidFill>
                  <a:srgbClr val="B2B2B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046" name="Line 6"/>
              <p:cNvSpPr>
                <a:spLocks noChangeShapeType="1"/>
              </p:cNvSpPr>
              <p:nvPr/>
            </p:nvSpPr>
            <p:spPr bwMode="auto">
              <a:xfrm flipV="1">
                <a:off x="3072" y="2496"/>
                <a:ext cx="1488" cy="0"/>
              </a:xfrm>
              <a:prstGeom prst="line">
                <a:avLst/>
              </a:prstGeom>
              <a:noFill/>
              <a:ln w="19050">
                <a:solidFill>
                  <a:srgbClr val="B2B2B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7049" name="Text Box 9"/>
            <p:cNvSpPr txBox="1">
              <a:spLocks noChangeArrowheads="1"/>
            </p:cNvSpPr>
            <p:nvPr/>
          </p:nvSpPr>
          <p:spPr bwMode="auto">
            <a:xfrm>
              <a:off x="2544" y="1248"/>
              <a:ext cx="192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>
                  <a:solidFill>
                    <a:srgbClr val="0000CC"/>
                  </a:solidFill>
                  <a:latin typeface="Courier New" pitchFamily="49" charset="0"/>
                </a:rPr>
                <a:t>i</a:t>
              </a:r>
              <a:endParaRPr lang="en-US" sz="1800">
                <a:solidFill>
                  <a:srgbClr val="0000CC"/>
                </a:solidFill>
                <a:latin typeface="Courier New" pitchFamily="49" charset="0"/>
              </a:endParaRPr>
            </a:p>
          </p:txBody>
        </p:sp>
        <p:sp>
          <p:nvSpPr>
            <p:cNvPr id="87050" name="Text Box 10"/>
            <p:cNvSpPr txBox="1">
              <a:spLocks noChangeArrowheads="1"/>
            </p:cNvSpPr>
            <p:nvPr/>
          </p:nvSpPr>
          <p:spPr bwMode="auto">
            <a:xfrm>
              <a:off x="4992" y="3264"/>
              <a:ext cx="192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>
                  <a:solidFill>
                    <a:srgbClr val="CC0066"/>
                  </a:solidFill>
                  <a:latin typeface="Courier New" pitchFamily="49" charset="0"/>
                </a:rPr>
                <a:t>j</a:t>
              </a:r>
              <a:endParaRPr lang="en-US" sz="1800">
                <a:solidFill>
                  <a:srgbClr val="CC0066"/>
                </a:solidFill>
                <a:latin typeface="Courier New" pitchFamily="49" charset="0"/>
              </a:endParaRPr>
            </a:p>
          </p:txBody>
        </p:sp>
        <p:grpSp>
          <p:nvGrpSpPr>
            <p:cNvPr id="87273" name="Group 233"/>
            <p:cNvGrpSpPr>
              <a:grpSpLocks/>
            </p:cNvGrpSpPr>
            <p:nvPr/>
          </p:nvGrpSpPr>
          <p:grpSpPr bwMode="auto">
            <a:xfrm>
              <a:off x="2736" y="1440"/>
              <a:ext cx="2208" cy="1824"/>
              <a:chOff x="2736" y="1440"/>
              <a:chExt cx="2208" cy="1824"/>
            </a:xfrm>
          </p:grpSpPr>
          <p:grpSp>
            <p:nvGrpSpPr>
              <p:cNvPr id="87162" name="Group 122"/>
              <p:cNvGrpSpPr>
                <a:grpSpLocks/>
              </p:cNvGrpSpPr>
              <p:nvPr/>
            </p:nvGrpSpPr>
            <p:grpSpPr bwMode="auto">
              <a:xfrm>
                <a:off x="2736" y="2592"/>
                <a:ext cx="2208" cy="672"/>
                <a:chOff x="2736" y="2592"/>
                <a:chExt cx="2208" cy="672"/>
              </a:xfrm>
            </p:grpSpPr>
            <p:grpSp>
              <p:nvGrpSpPr>
                <p:cNvPr id="87069" name="Group 29"/>
                <p:cNvGrpSpPr>
                  <a:grpSpLocks/>
                </p:cNvGrpSpPr>
                <p:nvPr/>
              </p:nvGrpSpPr>
              <p:grpSpPr bwMode="auto">
                <a:xfrm>
                  <a:off x="2736" y="3168"/>
                  <a:ext cx="2208" cy="96"/>
                  <a:chOff x="2736" y="3168"/>
                  <a:chExt cx="2208" cy="96"/>
                </a:xfrm>
              </p:grpSpPr>
              <p:sp>
                <p:nvSpPr>
                  <p:cNvPr id="87051" name="Oval 11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58" name="Oval 18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59" name="Oval 19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60" name="Oval 20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61" name="Oval 21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62" name="Oval 22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63" name="Oval 23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64" name="Oval 24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65" name="Oval 25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66" name="Oval 26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67" name="Oval 27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68" name="Oval 28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7070" name="Group 30"/>
                <p:cNvGrpSpPr>
                  <a:grpSpLocks/>
                </p:cNvGrpSpPr>
                <p:nvPr/>
              </p:nvGrpSpPr>
              <p:grpSpPr bwMode="auto">
                <a:xfrm>
                  <a:off x="2736" y="2976"/>
                  <a:ext cx="2208" cy="96"/>
                  <a:chOff x="2736" y="3168"/>
                  <a:chExt cx="2208" cy="96"/>
                </a:xfrm>
              </p:grpSpPr>
              <p:sp>
                <p:nvSpPr>
                  <p:cNvPr id="87071" name="Oval 31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72" name="Oval 32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73" name="Oval 33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74" name="Oval 34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75" name="Oval 35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76" name="Oval 36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77" name="Oval 37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78" name="Oval 38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79" name="Oval 39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80" name="Oval 40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81" name="Oval 41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82" name="Oval 42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7083" name="Group 43"/>
                <p:cNvGrpSpPr>
                  <a:grpSpLocks/>
                </p:cNvGrpSpPr>
                <p:nvPr/>
              </p:nvGrpSpPr>
              <p:grpSpPr bwMode="auto">
                <a:xfrm>
                  <a:off x="2736" y="2784"/>
                  <a:ext cx="2208" cy="96"/>
                  <a:chOff x="2736" y="3168"/>
                  <a:chExt cx="2208" cy="96"/>
                </a:xfrm>
              </p:grpSpPr>
              <p:sp>
                <p:nvSpPr>
                  <p:cNvPr id="87084" name="Oval 44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85" name="Oval 45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86" name="Oval 46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87" name="Oval 47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88" name="Oval 48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89" name="Oval 49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90" name="Oval 50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91" name="Oval 51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92" name="Oval 52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93" name="Oval 53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94" name="Oval 54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95" name="Oval 55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7096" name="Group 56"/>
                <p:cNvGrpSpPr>
                  <a:grpSpLocks/>
                </p:cNvGrpSpPr>
                <p:nvPr/>
              </p:nvGrpSpPr>
              <p:grpSpPr bwMode="auto">
                <a:xfrm>
                  <a:off x="2736" y="2592"/>
                  <a:ext cx="2208" cy="96"/>
                  <a:chOff x="2736" y="3168"/>
                  <a:chExt cx="2208" cy="96"/>
                </a:xfrm>
              </p:grpSpPr>
              <p:sp>
                <p:nvSpPr>
                  <p:cNvPr id="87097" name="Oval 57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98" name="Oval 58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99" name="Oval 59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00" name="Oval 60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01" name="Oval 61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02" name="Oval 62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03" name="Oval 63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04" name="Oval 64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05" name="Oval 65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06" name="Oval 66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07" name="Oval 67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08" name="Oval 68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87163" name="Group 123"/>
              <p:cNvGrpSpPr>
                <a:grpSpLocks/>
              </p:cNvGrpSpPr>
              <p:nvPr/>
            </p:nvGrpSpPr>
            <p:grpSpPr bwMode="auto">
              <a:xfrm>
                <a:off x="2736" y="1824"/>
                <a:ext cx="2208" cy="672"/>
                <a:chOff x="2736" y="2592"/>
                <a:chExt cx="2208" cy="672"/>
              </a:xfrm>
            </p:grpSpPr>
            <p:grpSp>
              <p:nvGrpSpPr>
                <p:cNvPr id="87164" name="Group 124"/>
                <p:cNvGrpSpPr>
                  <a:grpSpLocks/>
                </p:cNvGrpSpPr>
                <p:nvPr/>
              </p:nvGrpSpPr>
              <p:grpSpPr bwMode="auto">
                <a:xfrm>
                  <a:off x="2736" y="3168"/>
                  <a:ext cx="2208" cy="96"/>
                  <a:chOff x="2736" y="3168"/>
                  <a:chExt cx="2208" cy="96"/>
                </a:xfrm>
              </p:grpSpPr>
              <p:sp>
                <p:nvSpPr>
                  <p:cNvPr id="87165" name="Oval 125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66" name="Oval 126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67" name="Oval 127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68" name="Oval 128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69" name="Oval 129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70" name="Oval 130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71" name="Oval 131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72" name="Oval 132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73" name="Oval 133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74" name="Oval 134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75" name="Oval 135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76" name="Oval 136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7177" name="Group 137"/>
                <p:cNvGrpSpPr>
                  <a:grpSpLocks/>
                </p:cNvGrpSpPr>
                <p:nvPr/>
              </p:nvGrpSpPr>
              <p:grpSpPr bwMode="auto">
                <a:xfrm>
                  <a:off x="2736" y="2976"/>
                  <a:ext cx="2208" cy="96"/>
                  <a:chOff x="2736" y="3168"/>
                  <a:chExt cx="2208" cy="96"/>
                </a:xfrm>
              </p:grpSpPr>
              <p:sp>
                <p:nvSpPr>
                  <p:cNvPr id="87178" name="Oval 138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79" name="Oval 139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80" name="Oval 140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81" name="Oval 141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82" name="Oval 142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83" name="Oval 143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84" name="Oval 144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85" name="Oval 145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86" name="Oval 146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87" name="Oval 147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88" name="Oval 148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89" name="Oval 149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7190" name="Group 150"/>
                <p:cNvGrpSpPr>
                  <a:grpSpLocks/>
                </p:cNvGrpSpPr>
                <p:nvPr/>
              </p:nvGrpSpPr>
              <p:grpSpPr bwMode="auto">
                <a:xfrm>
                  <a:off x="2736" y="2784"/>
                  <a:ext cx="2208" cy="96"/>
                  <a:chOff x="2736" y="3168"/>
                  <a:chExt cx="2208" cy="96"/>
                </a:xfrm>
              </p:grpSpPr>
              <p:sp>
                <p:nvSpPr>
                  <p:cNvPr id="87191" name="Oval 151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92" name="Oval 152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93" name="Oval 153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94" name="Oval 154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95" name="Oval 155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96" name="Oval 156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97" name="Oval 157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98" name="Oval 158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99" name="Oval 159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200" name="Oval 160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201" name="Oval 161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202" name="Oval 162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7203" name="Group 163"/>
                <p:cNvGrpSpPr>
                  <a:grpSpLocks/>
                </p:cNvGrpSpPr>
                <p:nvPr/>
              </p:nvGrpSpPr>
              <p:grpSpPr bwMode="auto">
                <a:xfrm>
                  <a:off x="2736" y="2592"/>
                  <a:ext cx="2208" cy="96"/>
                  <a:chOff x="2736" y="3168"/>
                  <a:chExt cx="2208" cy="96"/>
                </a:xfrm>
              </p:grpSpPr>
              <p:sp>
                <p:nvSpPr>
                  <p:cNvPr id="87204" name="Oval 164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205" name="Oval 165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206" name="Oval 166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207" name="Oval 167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208" name="Oval 168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209" name="Oval 169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210" name="Oval 170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211" name="Oval 171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212" name="Oval 172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213" name="Oval 173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214" name="Oval 174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215" name="Oval 175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87217" name="Group 177"/>
              <p:cNvGrpSpPr>
                <a:grpSpLocks/>
              </p:cNvGrpSpPr>
              <p:nvPr/>
            </p:nvGrpSpPr>
            <p:grpSpPr bwMode="auto">
              <a:xfrm>
                <a:off x="2736" y="1632"/>
                <a:ext cx="2208" cy="96"/>
                <a:chOff x="2736" y="3168"/>
                <a:chExt cx="2208" cy="96"/>
              </a:xfrm>
            </p:grpSpPr>
            <p:sp>
              <p:nvSpPr>
                <p:cNvPr id="87218" name="Oval 178"/>
                <p:cNvSpPr>
                  <a:spLocks noChangeArrowheads="1"/>
                </p:cNvSpPr>
                <p:nvPr/>
              </p:nvSpPr>
              <p:spPr bwMode="auto">
                <a:xfrm>
                  <a:off x="273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19" name="Oval 179"/>
                <p:cNvSpPr>
                  <a:spLocks noChangeArrowheads="1"/>
                </p:cNvSpPr>
                <p:nvPr/>
              </p:nvSpPr>
              <p:spPr bwMode="auto">
                <a:xfrm>
                  <a:off x="292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20" name="Oval 180"/>
                <p:cNvSpPr>
                  <a:spLocks noChangeArrowheads="1"/>
                </p:cNvSpPr>
                <p:nvPr/>
              </p:nvSpPr>
              <p:spPr bwMode="auto">
                <a:xfrm>
                  <a:off x="312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21" name="Oval 181"/>
                <p:cNvSpPr>
                  <a:spLocks noChangeArrowheads="1"/>
                </p:cNvSpPr>
                <p:nvPr/>
              </p:nvSpPr>
              <p:spPr bwMode="auto">
                <a:xfrm>
                  <a:off x="331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22" name="Oval 182"/>
                <p:cNvSpPr>
                  <a:spLocks noChangeArrowheads="1"/>
                </p:cNvSpPr>
                <p:nvPr/>
              </p:nvSpPr>
              <p:spPr bwMode="auto">
                <a:xfrm>
                  <a:off x="350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23" name="Oval 183"/>
                <p:cNvSpPr>
                  <a:spLocks noChangeArrowheads="1"/>
                </p:cNvSpPr>
                <p:nvPr/>
              </p:nvSpPr>
              <p:spPr bwMode="auto">
                <a:xfrm>
                  <a:off x="369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24" name="Oval 184"/>
                <p:cNvSpPr>
                  <a:spLocks noChangeArrowheads="1"/>
                </p:cNvSpPr>
                <p:nvPr/>
              </p:nvSpPr>
              <p:spPr bwMode="auto">
                <a:xfrm>
                  <a:off x="388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25" name="Oval 185"/>
                <p:cNvSpPr>
                  <a:spLocks noChangeArrowheads="1"/>
                </p:cNvSpPr>
                <p:nvPr/>
              </p:nvSpPr>
              <p:spPr bwMode="auto">
                <a:xfrm>
                  <a:off x="408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26" name="Oval 186"/>
                <p:cNvSpPr>
                  <a:spLocks noChangeArrowheads="1"/>
                </p:cNvSpPr>
                <p:nvPr/>
              </p:nvSpPr>
              <p:spPr bwMode="auto">
                <a:xfrm>
                  <a:off x="427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27" name="Oval 187"/>
                <p:cNvSpPr>
                  <a:spLocks noChangeArrowheads="1"/>
                </p:cNvSpPr>
                <p:nvPr/>
              </p:nvSpPr>
              <p:spPr bwMode="auto">
                <a:xfrm>
                  <a:off x="446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28" name="Oval 188"/>
                <p:cNvSpPr>
                  <a:spLocks noChangeArrowheads="1"/>
                </p:cNvSpPr>
                <p:nvPr/>
              </p:nvSpPr>
              <p:spPr bwMode="auto">
                <a:xfrm>
                  <a:off x="465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29" name="Oval 189"/>
                <p:cNvSpPr>
                  <a:spLocks noChangeArrowheads="1"/>
                </p:cNvSpPr>
                <p:nvPr/>
              </p:nvSpPr>
              <p:spPr bwMode="auto">
                <a:xfrm>
                  <a:off x="484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87230" name="Group 190"/>
              <p:cNvGrpSpPr>
                <a:grpSpLocks/>
              </p:cNvGrpSpPr>
              <p:nvPr/>
            </p:nvGrpSpPr>
            <p:grpSpPr bwMode="auto">
              <a:xfrm>
                <a:off x="2736" y="1440"/>
                <a:ext cx="2208" cy="96"/>
                <a:chOff x="2736" y="3168"/>
                <a:chExt cx="2208" cy="96"/>
              </a:xfrm>
            </p:grpSpPr>
            <p:sp>
              <p:nvSpPr>
                <p:cNvPr id="87231" name="Oval 191"/>
                <p:cNvSpPr>
                  <a:spLocks noChangeArrowheads="1"/>
                </p:cNvSpPr>
                <p:nvPr/>
              </p:nvSpPr>
              <p:spPr bwMode="auto">
                <a:xfrm>
                  <a:off x="273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32" name="Oval 192"/>
                <p:cNvSpPr>
                  <a:spLocks noChangeArrowheads="1"/>
                </p:cNvSpPr>
                <p:nvPr/>
              </p:nvSpPr>
              <p:spPr bwMode="auto">
                <a:xfrm>
                  <a:off x="292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33" name="Oval 193"/>
                <p:cNvSpPr>
                  <a:spLocks noChangeArrowheads="1"/>
                </p:cNvSpPr>
                <p:nvPr/>
              </p:nvSpPr>
              <p:spPr bwMode="auto">
                <a:xfrm>
                  <a:off x="312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34" name="Oval 194"/>
                <p:cNvSpPr>
                  <a:spLocks noChangeArrowheads="1"/>
                </p:cNvSpPr>
                <p:nvPr/>
              </p:nvSpPr>
              <p:spPr bwMode="auto">
                <a:xfrm>
                  <a:off x="331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35" name="Oval 195"/>
                <p:cNvSpPr>
                  <a:spLocks noChangeArrowheads="1"/>
                </p:cNvSpPr>
                <p:nvPr/>
              </p:nvSpPr>
              <p:spPr bwMode="auto">
                <a:xfrm>
                  <a:off x="350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36" name="Oval 196"/>
                <p:cNvSpPr>
                  <a:spLocks noChangeArrowheads="1"/>
                </p:cNvSpPr>
                <p:nvPr/>
              </p:nvSpPr>
              <p:spPr bwMode="auto">
                <a:xfrm>
                  <a:off x="369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37" name="Oval 197"/>
                <p:cNvSpPr>
                  <a:spLocks noChangeArrowheads="1"/>
                </p:cNvSpPr>
                <p:nvPr/>
              </p:nvSpPr>
              <p:spPr bwMode="auto">
                <a:xfrm>
                  <a:off x="388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38" name="Oval 198"/>
                <p:cNvSpPr>
                  <a:spLocks noChangeArrowheads="1"/>
                </p:cNvSpPr>
                <p:nvPr/>
              </p:nvSpPr>
              <p:spPr bwMode="auto">
                <a:xfrm>
                  <a:off x="408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39" name="Oval 199"/>
                <p:cNvSpPr>
                  <a:spLocks noChangeArrowheads="1"/>
                </p:cNvSpPr>
                <p:nvPr/>
              </p:nvSpPr>
              <p:spPr bwMode="auto">
                <a:xfrm>
                  <a:off x="427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40" name="Oval 200"/>
                <p:cNvSpPr>
                  <a:spLocks noChangeArrowheads="1"/>
                </p:cNvSpPr>
                <p:nvPr/>
              </p:nvSpPr>
              <p:spPr bwMode="auto">
                <a:xfrm>
                  <a:off x="446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41" name="Oval 201"/>
                <p:cNvSpPr>
                  <a:spLocks noChangeArrowheads="1"/>
                </p:cNvSpPr>
                <p:nvPr/>
              </p:nvSpPr>
              <p:spPr bwMode="auto">
                <a:xfrm>
                  <a:off x="465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42" name="Oval 202"/>
                <p:cNvSpPr>
                  <a:spLocks noChangeArrowheads="1"/>
                </p:cNvSpPr>
                <p:nvPr/>
              </p:nvSpPr>
              <p:spPr bwMode="auto">
                <a:xfrm>
                  <a:off x="484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DE4C365-48B3-412A-8789-4F4B96A83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261276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Visitation Order in Iteration Space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715000"/>
            <a:ext cx="8178800" cy="3429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000" dirty="0"/>
              <a:t>Note: </a:t>
            </a:r>
            <a:r>
              <a:rPr lang="en-US" sz="2000" dirty="0">
                <a:solidFill>
                  <a:srgbClr val="0000CC"/>
                </a:solidFill>
              </a:rPr>
              <a:t>iteration space </a:t>
            </a:r>
            <a:r>
              <a:rPr lang="en-US" sz="2000" b="1" dirty="0">
                <a:solidFill>
                  <a:srgbClr val="0000CC"/>
                </a:solidFill>
                <a:sym typeface="Symbol"/>
              </a:rPr>
              <a:t></a:t>
            </a:r>
            <a:r>
              <a:rPr lang="en-US" sz="2000" dirty="0">
                <a:solidFill>
                  <a:srgbClr val="0000CC"/>
                </a:solidFill>
                <a:sym typeface="Math1" pitchFamily="2" charset="2"/>
              </a:rPr>
              <a:t> data space</a:t>
            </a:r>
            <a:endParaRPr lang="en-US" sz="2000" dirty="0">
              <a:solidFill>
                <a:srgbClr val="0000CC"/>
              </a:solidFill>
            </a:endParaRPr>
          </a:p>
        </p:txBody>
      </p:sp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533400" y="2895600"/>
            <a:ext cx="3352800" cy="94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 dirty="0">
                <a:latin typeface="Courier New" pitchFamily="49" charset="0"/>
              </a:rPr>
              <a:t>for </a:t>
            </a:r>
            <a:r>
              <a:rPr lang="en-US" sz="1800" b="1" dirty="0" err="1">
                <a:solidFill>
                  <a:srgbClr val="0000CC"/>
                </a:solidFill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 = 0 to N-1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 dirty="0">
                <a:latin typeface="Courier New" pitchFamily="49" charset="0"/>
              </a:rPr>
              <a:t>	for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</a:rPr>
              <a:t>j</a:t>
            </a:r>
            <a:r>
              <a:rPr lang="en-US" sz="1800" b="1" dirty="0">
                <a:latin typeface="Courier New" pitchFamily="49" charset="0"/>
              </a:rPr>
              <a:t> = 0 to N-1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 dirty="0">
                <a:latin typeface="Courier New" pitchFamily="49" charset="0"/>
              </a:rPr>
              <a:t>		A[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][j] = B[j][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];</a:t>
            </a:r>
            <a:endParaRPr lang="en-US" sz="1800" dirty="0">
              <a:latin typeface="Courier New" pitchFamily="49" charset="0"/>
            </a:endParaRPr>
          </a:p>
        </p:txBody>
      </p:sp>
      <p:grpSp>
        <p:nvGrpSpPr>
          <p:cNvPr id="90117" name="Group 5"/>
          <p:cNvGrpSpPr>
            <a:grpSpLocks/>
          </p:cNvGrpSpPr>
          <p:nvPr/>
        </p:nvGrpSpPr>
        <p:grpSpPr bwMode="auto">
          <a:xfrm>
            <a:off x="4038600" y="1905000"/>
            <a:ext cx="4267200" cy="3560763"/>
            <a:chOff x="2544" y="1200"/>
            <a:chExt cx="2688" cy="2243"/>
          </a:xfrm>
        </p:grpSpPr>
        <p:grpSp>
          <p:nvGrpSpPr>
            <p:cNvPr id="90118" name="Group 6"/>
            <p:cNvGrpSpPr>
              <a:grpSpLocks/>
            </p:cNvGrpSpPr>
            <p:nvPr/>
          </p:nvGrpSpPr>
          <p:grpSpPr bwMode="auto">
            <a:xfrm>
              <a:off x="2784" y="1200"/>
              <a:ext cx="2448" cy="2016"/>
              <a:chOff x="3072" y="1200"/>
              <a:chExt cx="1488" cy="1296"/>
            </a:xfrm>
          </p:grpSpPr>
          <p:sp>
            <p:nvSpPr>
              <p:cNvPr id="90119" name="Line 7"/>
              <p:cNvSpPr>
                <a:spLocks noChangeShapeType="1"/>
              </p:cNvSpPr>
              <p:nvPr/>
            </p:nvSpPr>
            <p:spPr bwMode="auto">
              <a:xfrm flipV="1">
                <a:off x="3072" y="1200"/>
                <a:ext cx="0" cy="1296"/>
              </a:xfrm>
              <a:prstGeom prst="line">
                <a:avLst/>
              </a:prstGeom>
              <a:noFill/>
              <a:ln w="19050">
                <a:solidFill>
                  <a:srgbClr val="B2B2B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120" name="Line 8"/>
              <p:cNvSpPr>
                <a:spLocks noChangeShapeType="1"/>
              </p:cNvSpPr>
              <p:nvPr/>
            </p:nvSpPr>
            <p:spPr bwMode="auto">
              <a:xfrm flipV="1">
                <a:off x="3072" y="2496"/>
                <a:ext cx="1488" cy="0"/>
              </a:xfrm>
              <a:prstGeom prst="line">
                <a:avLst/>
              </a:prstGeom>
              <a:noFill/>
              <a:ln w="19050">
                <a:solidFill>
                  <a:srgbClr val="B2B2B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0121" name="Text Box 9"/>
            <p:cNvSpPr txBox="1">
              <a:spLocks noChangeArrowheads="1"/>
            </p:cNvSpPr>
            <p:nvPr/>
          </p:nvSpPr>
          <p:spPr bwMode="auto">
            <a:xfrm>
              <a:off x="2544" y="1248"/>
              <a:ext cx="192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>
                  <a:solidFill>
                    <a:srgbClr val="0000CC"/>
                  </a:solidFill>
                  <a:latin typeface="Courier New" pitchFamily="49" charset="0"/>
                </a:rPr>
                <a:t>i</a:t>
              </a:r>
              <a:endParaRPr lang="en-US" sz="1800">
                <a:solidFill>
                  <a:srgbClr val="0000CC"/>
                </a:solidFill>
                <a:latin typeface="Courier New" pitchFamily="49" charset="0"/>
              </a:endParaRPr>
            </a:p>
          </p:txBody>
        </p:sp>
        <p:sp>
          <p:nvSpPr>
            <p:cNvPr id="90122" name="Text Box 10"/>
            <p:cNvSpPr txBox="1">
              <a:spLocks noChangeArrowheads="1"/>
            </p:cNvSpPr>
            <p:nvPr/>
          </p:nvSpPr>
          <p:spPr bwMode="auto">
            <a:xfrm>
              <a:off x="4992" y="3264"/>
              <a:ext cx="192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>
                  <a:solidFill>
                    <a:srgbClr val="CC0066"/>
                  </a:solidFill>
                  <a:latin typeface="Courier New" pitchFamily="49" charset="0"/>
                </a:rPr>
                <a:t>j</a:t>
              </a:r>
              <a:endParaRPr lang="en-US" sz="1800">
                <a:solidFill>
                  <a:srgbClr val="CC0066"/>
                </a:solidFill>
                <a:latin typeface="Courier New" pitchFamily="49" charset="0"/>
              </a:endParaRPr>
            </a:p>
          </p:txBody>
        </p:sp>
        <p:grpSp>
          <p:nvGrpSpPr>
            <p:cNvPr id="90123" name="Group 11"/>
            <p:cNvGrpSpPr>
              <a:grpSpLocks/>
            </p:cNvGrpSpPr>
            <p:nvPr/>
          </p:nvGrpSpPr>
          <p:grpSpPr bwMode="auto">
            <a:xfrm>
              <a:off x="2736" y="1440"/>
              <a:ext cx="2208" cy="1824"/>
              <a:chOff x="2736" y="1440"/>
              <a:chExt cx="2208" cy="1824"/>
            </a:xfrm>
          </p:grpSpPr>
          <p:grpSp>
            <p:nvGrpSpPr>
              <p:cNvPr id="90124" name="Group 12"/>
              <p:cNvGrpSpPr>
                <a:grpSpLocks/>
              </p:cNvGrpSpPr>
              <p:nvPr/>
            </p:nvGrpSpPr>
            <p:grpSpPr bwMode="auto">
              <a:xfrm>
                <a:off x="2736" y="2592"/>
                <a:ext cx="2208" cy="672"/>
                <a:chOff x="2736" y="2592"/>
                <a:chExt cx="2208" cy="672"/>
              </a:xfrm>
            </p:grpSpPr>
            <p:grpSp>
              <p:nvGrpSpPr>
                <p:cNvPr id="90125" name="Group 13"/>
                <p:cNvGrpSpPr>
                  <a:grpSpLocks/>
                </p:cNvGrpSpPr>
                <p:nvPr/>
              </p:nvGrpSpPr>
              <p:grpSpPr bwMode="auto">
                <a:xfrm>
                  <a:off x="2736" y="3168"/>
                  <a:ext cx="2208" cy="96"/>
                  <a:chOff x="2736" y="3168"/>
                  <a:chExt cx="2208" cy="96"/>
                </a:xfrm>
              </p:grpSpPr>
              <p:sp>
                <p:nvSpPr>
                  <p:cNvPr id="90126" name="Oval 14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27" name="Oval 15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28" name="Oval 16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29" name="Oval 17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30" name="Oval 18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31" name="Oval 19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32" name="Oval 20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33" name="Oval 21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34" name="Oval 22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35" name="Oval 23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36" name="Oval 24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37" name="Oval 25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138" name="Group 26"/>
                <p:cNvGrpSpPr>
                  <a:grpSpLocks/>
                </p:cNvGrpSpPr>
                <p:nvPr/>
              </p:nvGrpSpPr>
              <p:grpSpPr bwMode="auto">
                <a:xfrm>
                  <a:off x="2736" y="2976"/>
                  <a:ext cx="2208" cy="96"/>
                  <a:chOff x="2736" y="3168"/>
                  <a:chExt cx="2208" cy="96"/>
                </a:xfrm>
              </p:grpSpPr>
              <p:sp>
                <p:nvSpPr>
                  <p:cNvPr id="90139" name="Oval 27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40" name="Oval 28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41" name="Oval 29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42" name="Oval 30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43" name="Oval 31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44" name="Oval 32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45" name="Oval 33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46" name="Oval 34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47" name="Oval 35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48" name="Oval 36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49" name="Oval 37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50" name="Oval 38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151" name="Group 39"/>
                <p:cNvGrpSpPr>
                  <a:grpSpLocks/>
                </p:cNvGrpSpPr>
                <p:nvPr/>
              </p:nvGrpSpPr>
              <p:grpSpPr bwMode="auto">
                <a:xfrm>
                  <a:off x="2736" y="2784"/>
                  <a:ext cx="2208" cy="96"/>
                  <a:chOff x="2736" y="3168"/>
                  <a:chExt cx="2208" cy="96"/>
                </a:xfrm>
              </p:grpSpPr>
              <p:sp>
                <p:nvSpPr>
                  <p:cNvPr id="90152" name="Oval 40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53" name="Oval 41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54" name="Oval 42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55" name="Oval 43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56" name="Oval 44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57" name="Oval 45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58" name="Oval 46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59" name="Oval 47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60" name="Oval 48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61" name="Oval 49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62" name="Oval 50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63" name="Oval 51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164" name="Group 52"/>
                <p:cNvGrpSpPr>
                  <a:grpSpLocks/>
                </p:cNvGrpSpPr>
                <p:nvPr/>
              </p:nvGrpSpPr>
              <p:grpSpPr bwMode="auto">
                <a:xfrm>
                  <a:off x="2736" y="2592"/>
                  <a:ext cx="2208" cy="96"/>
                  <a:chOff x="2736" y="3168"/>
                  <a:chExt cx="2208" cy="96"/>
                </a:xfrm>
              </p:grpSpPr>
              <p:sp>
                <p:nvSpPr>
                  <p:cNvPr id="90165" name="Oval 53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66" name="Oval 54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67" name="Oval 55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68" name="Oval 56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69" name="Oval 57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70" name="Oval 58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71" name="Oval 59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72" name="Oval 60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73" name="Oval 61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74" name="Oval 62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75" name="Oval 63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76" name="Oval 64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0177" name="Group 65"/>
              <p:cNvGrpSpPr>
                <a:grpSpLocks/>
              </p:cNvGrpSpPr>
              <p:nvPr/>
            </p:nvGrpSpPr>
            <p:grpSpPr bwMode="auto">
              <a:xfrm>
                <a:off x="2736" y="1824"/>
                <a:ext cx="2208" cy="672"/>
                <a:chOff x="2736" y="2592"/>
                <a:chExt cx="2208" cy="672"/>
              </a:xfrm>
            </p:grpSpPr>
            <p:grpSp>
              <p:nvGrpSpPr>
                <p:cNvPr id="90178" name="Group 66"/>
                <p:cNvGrpSpPr>
                  <a:grpSpLocks/>
                </p:cNvGrpSpPr>
                <p:nvPr/>
              </p:nvGrpSpPr>
              <p:grpSpPr bwMode="auto">
                <a:xfrm>
                  <a:off x="2736" y="3168"/>
                  <a:ext cx="2208" cy="96"/>
                  <a:chOff x="2736" y="3168"/>
                  <a:chExt cx="2208" cy="96"/>
                </a:xfrm>
              </p:grpSpPr>
              <p:sp>
                <p:nvSpPr>
                  <p:cNvPr id="90179" name="Oval 67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80" name="Oval 68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81" name="Oval 69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82" name="Oval 70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83" name="Oval 71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84" name="Oval 72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85" name="Oval 73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86" name="Oval 74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87" name="Oval 75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88" name="Oval 76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89" name="Oval 77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90" name="Oval 78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191" name="Group 79"/>
                <p:cNvGrpSpPr>
                  <a:grpSpLocks/>
                </p:cNvGrpSpPr>
                <p:nvPr/>
              </p:nvGrpSpPr>
              <p:grpSpPr bwMode="auto">
                <a:xfrm>
                  <a:off x="2736" y="2976"/>
                  <a:ext cx="2208" cy="96"/>
                  <a:chOff x="2736" y="3168"/>
                  <a:chExt cx="2208" cy="96"/>
                </a:xfrm>
              </p:grpSpPr>
              <p:sp>
                <p:nvSpPr>
                  <p:cNvPr id="90192" name="Oval 80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93" name="Oval 81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94" name="Oval 82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95" name="Oval 83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96" name="Oval 84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97" name="Oval 85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98" name="Oval 86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99" name="Oval 87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00" name="Oval 88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01" name="Oval 89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02" name="Oval 90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03" name="Oval 91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204" name="Group 92"/>
                <p:cNvGrpSpPr>
                  <a:grpSpLocks/>
                </p:cNvGrpSpPr>
                <p:nvPr/>
              </p:nvGrpSpPr>
              <p:grpSpPr bwMode="auto">
                <a:xfrm>
                  <a:off x="2736" y="2784"/>
                  <a:ext cx="2208" cy="96"/>
                  <a:chOff x="2736" y="3168"/>
                  <a:chExt cx="2208" cy="96"/>
                </a:xfrm>
              </p:grpSpPr>
              <p:sp>
                <p:nvSpPr>
                  <p:cNvPr id="90205" name="Oval 93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06" name="Oval 94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07" name="Oval 95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08" name="Oval 96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09" name="Oval 97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10" name="Oval 98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11" name="Oval 99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12" name="Oval 100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13" name="Oval 101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14" name="Oval 102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15" name="Oval 103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16" name="Oval 104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217" name="Group 105"/>
                <p:cNvGrpSpPr>
                  <a:grpSpLocks/>
                </p:cNvGrpSpPr>
                <p:nvPr/>
              </p:nvGrpSpPr>
              <p:grpSpPr bwMode="auto">
                <a:xfrm>
                  <a:off x="2736" y="2592"/>
                  <a:ext cx="2208" cy="96"/>
                  <a:chOff x="2736" y="3168"/>
                  <a:chExt cx="2208" cy="96"/>
                </a:xfrm>
              </p:grpSpPr>
              <p:sp>
                <p:nvSpPr>
                  <p:cNvPr id="90218" name="Oval 106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19" name="Oval 107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20" name="Oval 108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21" name="Oval 109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22" name="Oval 110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23" name="Oval 111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24" name="Oval 112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25" name="Oval 113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26" name="Oval 114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27" name="Oval 115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28" name="Oval 116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29" name="Oval 117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0230" name="Group 118"/>
              <p:cNvGrpSpPr>
                <a:grpSpLocks/>
              </p:cNvGrpSpPr>
              <p:nvPr/>
            </p:nvGrpSpPr>
            <p:grpSpPr bwMode="auto">
              <a:xfrm>
                <a:off x="2736" y="1632"/>
                <a:ext cx="2208" cy="96"/>
                <a:chOff x="2736" y="3168"/>
                <a:chExt cx="2208" cy="96"/>
              </a:xfrm>
            </p:grpSpPr>
            <p:sp>
              <p:nvSpPr>
                <p:cNvPr id="90231" name="Oval 119"/>
                <p:cNvSpPr>
                  <a:spLocks noChangeArrowheads="1"/>
                </p:cNvSpPr>
                <p:nvPr/>
              </p:nvSpPr>
              <p:spPr bwMode="auto">
                <a:xfrm>
                  <a:off x="273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32" name="Oval 120"/>
                <p:cNvSpPr>
                  <a:spLocks noChangeArrowheads="1"/>
                </p:cNvSpPr>
                <p:nvPr/>
              </p:nvSpPr>
              <p:spPr bwMode="auto">
                <a:xfrm>
                  <a:off x="292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33" name="Oval 121"/>
                <p:cNvSpPr>
                  <a:spLocks noChangeArrowheads="1"/>
                </p:cNvSpPr>
                <p:nvPr/>
              </p:nvSpPr>
              <p:spPr bwMode="auto">
                <a:xfrm>
                  <a:off x="312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34" name="Oval 122"/>
                <p:cNvSpPr>
                  <a:spLocks noChangeArrowheads="1"/>
                </p:cNvSpPr>
                <p:nvPr/>
              </p:nvSpPr>
              <p:spPr bwMode="auto">
                <a:xfrm>
                  <a:off x="331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35" name="Oval 123"/>
                <p:cNvSpPr>
                  <a:spLocks noChangeArrowheads="1"/>
                </p:cNvSpPr>
                <p:nvPr/>
              </p:nvSpPr>
              <p:spPr bwMode="auto">
                <a:xfrm>
                  <a:off x="350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36" name="Oval 124"/>
                <p:cNvSpPr>
                  <a:spLocks noChangeArrowheads="1"/>
                </p:cNvSpPr>
                <p:nvPr/>
              </p:nvSpPr>
              <p:spPr bwMode="auto">
                <a:xfrm>
                  <a:off x="369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37" name="Oval 125"/>
                <p:cNvSpPr>
                  <a:spLocks noChangeArrowheads="1"/>
                </p:cNvSpPr>
                <p:nvPr/>
              </p:nvSpPr>
              <p:spPr bwMode="auto">
                <a:xfrm>
                  <a:off x="388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38" name="Oval 126"/>
                <p:cNvSpPr>
                  <a:spLocks noChangeArrowheads="1"/>
                </p:cNvSpPr>
                <p:nvPr/>
              </p:nvSpPr>
              <p:spPr bwMode="auto">
                <a:xfrm>
                  <a:off x="408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39" name="Oval 127"/>
                <p:cNvSpPr>
                  <a:spLocks noChangeArrowheads="1"/>
                </p:cNvSpPr>
                <p:nvPr/>
              </p:nvSpPr>
              <p:spPr bwMode="auto">
                <a:xfrm>
                  <a:off x="427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40" name="Oval 128"/>
                <p:cNvSpPr>
                  <a:spLocks noChangeArrowheads="1"/>
                </p:cNvSpPr>
                <p:nvPr/>
              </p:nvSpPr>
              <p:spPr bwMode="auto">
                <a:xfrm>
                  <a:off x="446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41" name="Oval 129"/>
                <p:cNvSpPr>
                  <a:spLocks noChangeArrowheads="1"/>
                </p:cNvSpPr>
                <p:nvPr/>
              </p:nvSpPr>
              <p:spPr bwMode="auto">
                <a:xfrm>
                  <a:off x="465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42" name="Oval 130"/>
                <p:cNvSpPr>
                  <a:spLocks noChangeArrowheads="1"/>
                </p:cNvSpPr>
                <p:nvPr/>
              </p:nvSpPr>
              <p:spPr bwMode="auto">
                <a:xfrm>
                  <a:off x="484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90243" name="Group 131"/>
              <p:cNvGrpSpPr>
                <a:grpSpLocks/>
              </p:cNvGrpSpPr>
              <p:nvPr/>
            </p:nvGrpSpPr>
            <p:grpSpPr bwMode="auto">
              <a:xfrm>
                <a:off x="2736" y="1440"/>
                <a:ext cx="2208" cy="96"/>
                <a:chOff x="2736" y="3168"/>
                <a:chExt cx="2208" cy="96"/>
              </a:xfrm>
            </p:grpSpPr>
            <p:sp>
              <p:nvSpPr>
                <p:cNvPr id="90244" name="Oval 132"/>
                <p:cNvSpPr>
                  <a:spLocks noChangeArrowheads="1"/>
                </p:cNvSpPr>
                <p:nvPr/>
              </p:nvSpPr>
              <p:spPr bwMode="auto">
                <a:xfrm>
                  <a:off x="273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45" name="Oval 133"/>
                <p:cNvSpPr>
                  <a:spLocks noChangeArrowheads="1"/>
                </p:cNvSpPr>
                <p:nvPr/>
              </p:nvSpPr>
              <p:spPr bwMode="auto">
                <a:xfrm>
                  <a:off x="292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46" name="Oval 134"/>
                <p:cNvSpPr>
                  <a:spLocks noChangeArrowheads="1"/>
                </p:cNvSpPr>
                <p:nvPr/>
              </p:nvSpPr>
              <p:spPr bwMode="auto">
                <a:xfrm>
                  <a:off x="312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47" name="Oval 135"/>
                <p:cNvSpPr>
                  <a:spLocks noChangeArrowheads="1"/>
                </p:cNvSpPr>
                <p:nvPr/>
              </p:nvSpPr>
              <p:spPr bwMode="auto">
                <a:xfrm>
                  <a:off x="331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48" name="Oval 136"/>
                <p:cNvSpPr>
                  <a:spLocks noChangeArrowheads="1"/>
                </p:cNvSpPr>
                <p:nvPr/>
              </p:nvSpPr>
              <p:spPr bwMode="auto">
                <a:xfrm>
                  <a:off x="350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49" name="Oval 137"/>
                <p:cNvSpPr>
                  <a:spLocks noChangeArrowheads="1"/>
                </p:cNvSpPr>
                <p:nvPr/>
              </p:nvSpPr>
              <p:spPr bwMode="auto">
                <a:xfrm>
                  <a:off x="369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50" name="Oval 138"/>
                <p:cNvSpPr>
                  <a:spLocks noChangeArrowheads="1"/>
                </p:cNvSpPr>
                <p:nvPr/>
              </p:nvSpPr>
              <p:spPr bwMode="auto">
                <a:xfrm>
                  <a:off x="388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51" name="Oval 139"/>
                <p:cNvSpPr>
                  <a:spLocks noChangeArrowheads="1"/>
                </p:cNvSpPr>
                <p:nvPr/>
              </p:nvSpPr>
              <p:spPr bwMode="auto">
                <a:xfrm>
                  <a:off x="408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52" name="Oval 140"/>
                <p:cNvSpPr>
                  <a:spLocks noChangeArrowheads="1"/>
                </p:cNvSpPr>
                <p:nvPr/>
              </p:nvSpPr>
              <p:spPr bwMode="auto">
                <a:xfrm>
                  <a:off x="427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53" name="Oval 141"/>
                <p:cNvSpPr>
                  <a:spLocks noChangeArrowheads="1"/>
                </p:cNvSpPr>
                <p:nvPr/>
              </p:nvSpPr>
              <p:spPr bwMode="auto">
                <a:xfrm>
                  <a:off x="446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54" name="Oval 142"/>
                <p:cNvSpPr>
                  <a:spLocks noChangeArrowheads="1"/>
                </p:cNvSpPr>
                <p:nvPr/>
              </p:nvSpPr>
              <p:spPr bwMode="auto">
                <a:xfrm>
                  <a:off x="465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55" name="Oval 143"/>
                <p:cNvSpPr>
                  <a:spLocks noChangeArrowheads="1"/>
                </p:cNvSpPr>
                <p:nvPr/>
              </p:nvSpPr>
              <p:spPr bwMode="auto">
                <a:xfrm>
                  <a:off x="484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90256" name="Group 144"/>
            <p:cNvGrpSpPr>
              <a:grpSpLocks/>
            </p:cNvGrpSpPr>
            <p:nvPr/>
          </p:nvGrpSpPr>
          <p:grpSpPr bwMode="auto">
            <a:xfrm>
              <a:off x="2784" y="1488"/>
              <a:ext cx="2112" cy="1728"/>
              <a:chOff x="2784" y="1488"/>
              <a:chExt cx="2112" cy="1728"/>
            </a:xfrm>
          </p:grpSpPr>
          <p:grpSp>
            <p:nvGrpSpPr>
              <p:cNvPr id="90257" name="Group 145"/>
              <p:cNvGrpSpPr>
                <a:grpSpLocks/>
              </p:cNvGrpSpPr>
              <p:nvPr/>
            </p:nvGrpSpPr>
            <p:grpSpPr bwMode="auto">
              <a:xfrm>
                <a:off x="2784" y="3216"/>
                <a:ext cx="2112" cy="0"/>
                <a:chOff x="2784" y="3216"/>
                <a:chExt cx="2112" cy="0"/>
              </a:xfrm>
            </p:grpSpPr>
            <p:grpSp>
              <p:nvGrpSpPr>
                <p:cNvPr id="90258" name="Group 146"/>
                <p:cNvGrpSpPr>
                  <a:grpSpLocks/>
                </p:cNvGrpSpPr>
                <p:nvPr/>
              </p:nvGrpSpPr>
              <p:grpSpPr bwMode="auto">
                <a:xfrm>
                  <a:off x="2784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259" name="Line 147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60" name="Line 148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61" name="Line 149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262" name="Group 150"/>
                <p:cNvGrpSpPr>
                  <a:grpSpLocks/>
                </p:cNvGrpSpPr>
                <p:nvPr/>
              </p:nvGrpSpPr>
              <p:grpSpPr bwMode="auto">
                <a:xfrm>
                  <a:off x="3360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263" name="Line 151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64" name="Line 152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65" name="Line 153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266" name="Group 154"/>
                <p:cNvGrpSpPr>
                  <a:grpSpLocks/>
                </p:cNvGrpSpPr>
                <p:nvPr/>
              </p:nvGrpSpPr>
              <p:grpSpPr bwMode="auto">
                <a:xfrm>
                  <a:off x="3936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267" name="Line 155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68" name="Line 156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69" name="Line 157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270" name="Group 158"/>
                <p:cNvGrpSpPr>
                  <a:grpSpLocks/>
                </p:cNvGrpSpPr>
                <p:nvPr/>
              </p:nvGrpSpPr>
              <p:grpSpPr bwMode="auto">
                <a:xfrm>
                  <a:off x="4512" y="3216"/>
                  <a:ext cx="384" cy="0"/>
                  <a:chOff x="4560" y="3216"/>
                  <a:chExt cx="384" cy="0"/>
                </a:xfrm>
              </p:grpSpPr>
              <p:sp>
                <p:nvSpPr>
                  <p:cNvPr id="90271" name="Line 159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72" name="Line 160"/>
                  <p:cNvSpPr>
                    <a:spLocks noChangeShapeType="1"/>
                  </p:cNvSpPr>
                  <p:nvPr/>
                </p:nvSpPr>
                <p:spPr bwMode="auto">
                  <a:xfrm>
                    <a:off x="4752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0273" name="Group 161"/>
              <p:cNvGrpSpPr>
                <a:grpSpLocks/>
              </p:cNvGrpSpPr>
              <p:nvPr/>
            </p:nvGrpSpPr>
            <p:grpSpPr bwMode="auto">
              <a:xfrm>
                <a:off x="2784" y="3024"/>
                <a:ext cx="2112" cy="0"/>
                <a:chOff x="2784" y="3216"/>
                <a:chExt cx="2112" cy="0"/>
              </a:xfrm>
            </p:grpSpPr>
            <p:grpSp>
              <p:nvGrpSpPr>
                <p:cNvPr id="90274" name="Group 162"/>
                <p:cNvGrpSpPr>
                  <a:grpSpLocks/>
                </p:cNvGrpSpPr>
                <p:nvPr/>
              </p:nvGrpSpPr>
              <p:grpSpPr bwMode="auto">
                <a:xfrm>
                  <a:off x="2784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275" name="Line 163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76" name="Line 164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77" name="Line 165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278" name="Group 166"/>
                <p:cNvGrpSpPr>
                  <a:grpSpLocks/>
                </p:cNvGrpSpPr>
                <p:nvPr/>
              </p:nvGrpSpPr>
              <p:grpSpPr bwMode="auto">
                <a:xfrm>
                  <a:off x="3360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279" name="Line 167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80" name="Line 168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81" name="Line 169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282" name="Group 170"/>
                <p:cNvGrpSpPr>
                  <a:grpSpLocks/>
                </p:cNvGrpSpPr>
                <p:nvPr/>
              </p:nvGrpSpPr>
              <p:grpSpPr bwMode="auto">
                <a:xfrm>
                  <a:off x="3936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283" name="Line 171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84" name="Line 172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85" name="Line 173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286" name="Group 174"/>
                <p:cNvGrpSpPr>
                  <a:grpSpLocks/>
                </p:cNvGrpSpPr>
                <p:nvPr/>
              </p:nvGrpSpPr>
              <p:grpSpPr bwMode="auto">
                <a:xfrm>
                  <a:off x="4512" y="3216"/>
                  <a:ext cx="384" cy="0"/>
                  <a:chOff x="4560" y="3216"/>
                  <a:chExt cx="384" cy="0"/>
                </a:xfrm>
              </p:grpSpPr>
              <p:sp>
                <p:nvSpPr>
                  <p:cNvPr id="90287" name="Line 175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88" name="Line 176"/>
                  <p:cNvSpPr>
                    <a:spLocks noChangeShapeType="1"/>
                  </p:cNvSpPr>
                  <p:nvPr/>
                </p:nvSpPr>
                <p:spPr bwMode="auto">
                  <a:xfrm>
                    <a:off x="4752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0289" name="Group 177"/>
              <p:cNvGrpSpPr>
                <a:grpSpLocks/>
              </p:cNvGrpSpPr>
              <p:nvPr/>
            </p:nvGrpSpPr>
            <p:grpSpPr bwMode="auto">
              <a:xfrm>
                <a:off x="2784" y="2832"/>
                <a:ext cx="2112" cy="0"/>
                <a:chOff x="2784" y="3216"/>
                <a:chExt cx="2112" cy="0"/>
              </a:xfrm>
            </p:grpSpPr>
            <p:grpSp>
              <p:nvGrpSpPr>
                <p:cNvPr id="90290" name="Group 178"/>
                <p:cNvGrpSpPr>
                  <a:grpSpLocks/>
                </p:cNvGrpSpPr>
                <p:nvPr/>
              </p:nvGrpSpPr>
              <p:grpSpPr bwMode="auto">
                <a:xfrm>
                  <a:off x="2784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291" name="Line 179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92" name="Line 180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93" name="Line 181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294" name="Group 182"/>
                <p:cNvGrpSpPr>
                  <a:grpSpLocks/>
                </p:cNvGrpSpPr>
                <p:nvPr/>
              </p:nvGrpSpPr>
              <p:grpSpPr bwMode="auto">
                <a:xfrm>
                  <a:off x="3360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295" name="Line 183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96" name="Line 184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97" name="Line 185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298" name="Group 186"/>
                <p:cNvGrpSpPr>
                  <a:grpSpLocks/>
                </p:cNvGrpSpPr>
                <p:nvPr/>
              </p:nvGrpSpPr>
              <p:grpSpPr bwMode="auto">
                <a:xfrm>
                  <a:off x="3936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299" name="Line 187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00" name="Line 188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01" name="Line 189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02" name="Group 190"/>
                <p:cNvGrpSpPr>
                  <a:grpSpLocks/>
                </p:cNvGrpSpPr>
                <p:nvPr/>
              </p:nvGrpSpPr>
              <p:grpSpPr bwMode="auto">
                <a:xfrm>
                  <a:off x="4512" y="3216"/>
                  <a:ext cx="384" cy="0"/>
                  <a:chOff x="4560" y="3216"/>
                  <a:chExt cx="384" cy="0"/>
                </a:xfrm>
              </p:grpSpPr>
              <p:sp>
                <p:nvSpPr>
                  <p:cNvPr id="90303" name="Line 191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04" name="Line 192"/>
                  <p:cNvSpPr>
                    <a:spLocks noChangeShapeType="1"/>
                  </p:cNvSpPr>
                  <p:nvPr/>
                </p:nvSpPr>
                <p:spPr bwMode="auto">
                  <a:xfrm>
                    <a:off x="4752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0305" name="Group 193"/>
              <p:cNvGrpSpPr>
                <a:grpSpLocks/>
              </p:cNvGrpSpPr>
              <p:nvPr/>
            </p:nvGrpSpPr>
            <p:grpSpPr bwMode="auto">
              <a:xfrm>
                <a:off x="2784" y="2640"/>
                <a:ext cx="2112" cy="0"/>
                <a:chOff x="2784" y="3216"/>
                <a:chExt cx="2112" cy="0"/>
              </a:xfrm>
            </p:grpSpPr>
            <p:grpSp>
              <p:nvGrpSpPr>
                <p:cNvPr id="90306" name="Group 194"/>
                <p:cNvGrpSpPr>
                  <a:grpSpLocks/>
                </p:cNvGrpSpPr>
                <p:nvPr/>
              </p:nvGrpSpPr>
              <p:grpSpPr bwMode="auto">
                <a:xfrm>
                  <a:off x="2784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07" name="Line 195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08" name="Line 196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09" name="Line 197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10" name="Group 198"/>
                <p:cNvGrpSpPr>
                  <a:grpSpLocks/>
                </p:cNvGrpSpPr>
                <p:nvPr/>
              </p:nvGrpSpPr>
              <p:grpSpPr bwMode="auto">
                <a:xfrm>
                  <a:off x="3360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11" name="Line 199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12" name="Line 200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13" name="Line 201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14" name="Group 202"/>
                <p:cNvGrpSpPr>
                  <a:grpSpLocks/>
                </p:cNvGrpSpPr>
                <p:nvPr/>
              </p:nvGrpSpPr>
              <p:grpSpPr bwMode="auto">
                <a:xfrm>
                  <a:off x="3936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15" name="Line 203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16" name="Line 204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17" name="Line 205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18" name="Group 206"/>
                <p:cNvGrpSpPr>
                  <a:grpSpLocks/>
                </p:cNvGrpSpPr>
                <p:nvPr/>
              </p:nvGrpSpPr>
              <p:grpSpPr bwMode="auto">
                <a:xfrm>
                  <a:off x="4512" y="3216"/>
                  <a:ext cx="384" cy="0"/>
                  <a:chOff x="4560" y="3216"/>
                  <a:chExt cx="384" cy="0"/>
                </a:xfrm>
              </p:grpSpPr>
              <p:sp>
                <p:nvSpPr>
                  <p:cNvPr id="90319" name="Line 207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20" name="Line 208"/>
                  <p:cNvSpPr>
                    <a:spLocks noChangeShapeType="1"/>
                  </p:cNvSpPr>
                  <p:nvPr/>
                </p:nvSpPr>
                <p:spPr bwMode="auto">
                  <a:xfrm>
                    <a:off x="4752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0321" name="Group 209"/>
              <p:cNvGrpSpPr>
                <a:grpSpLocks/>
              </p:cNvGrpSpPr>
              <p:nvPr/>
            </p:nvGrpSpPr>
            <p:grpSpPr bwMode="auto">
              <a:xfrm>
                <a:off x="2784" y="2448"/>
                <a:ext cx="2112" cy="0"/>
                <a:chOff x="2784" y="3216"/>
                <a:chExt cx="2112" cy="0"/>
              </a:xfrm>
            </p:grpSpPr>
            <p:grpSp>
              <p:nvGrpSpPr>
                <p:cNvPr id="90322" name="Group 210"/>
                <p:cNvGrpSpPr>
                  <a:grpSpLocks/>
                </p:cNvGrpSpPr>
                <p:nvPr/>
              </p:nvGrpSpPr>
              <p:grpSpPr bwMode="auto">
                <a:xfrm>
                  <a:off x="2784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23" name="Line 211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24" name="Line 212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25" name="Line 213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26" name="Group 214"/>
                <p:cNvGrpSpPr>
                  <a:grpSpLocks/>
                </p:cNvGrpSpPr>
                <p:nvPr/>
              </p:nvGrpSpPr>
              <p:grpSpPr bwMode="auto">
                <a:xfrm>
                  <a:off x="3360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27" name="Line 215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28" name="Line 216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29" name="Line 217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30" name="Group 218"/>
                <p:cNvGrpSpPr>
                  <a:grpSpLocks/>
                </p:cNvGrpSpPr>
                <p:nvPr/>
              </p:nvGrpSpPr>
              <p:grpSpPr bwMode="auto">
                <a:xfrm>
                  <a:off x="3936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31" name="Line 219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32" name="Line 220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33" name="Line 221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34" name="Group 222"/>
                <p:cNvGrpSpPr>
                  <a:grpSpLocks/>
                </p:cNvGrpSpPr>
                <p:nvPr/>
              </p:nvGrpSpPr>
              <p:grpSpPr bwMode="auto">
                <a:xfrm>
                  <a:off x="4512" y="3216"/>
                  <a:ext cx="384" cy="0"/>
                  <a:chOff x="4560" y="3216"/>
                  <a:chExt cx="384" cy="0"/>
                </a:xfrm>
              </p:grpSpPr>
              <p:sp>
                <p:nvSpPr>
                  <p:cNvPr id="90335" name="Line 223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36" name="Line 224"/>
                  <p:cNvSpPr>
                    <a:spLocks noChangeShapeType="1"/>
                  </p:cNvSpPr>
                  <p:nvPr/>
                </p:nvSpPr>
                <p:spPr bwMode="auto">
                  <a:xfrm>
                    <a:off x="4752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0337" name="Group 225"/>
              <p:cNvGrpSpPr>
                <a:grpSpLocks/>
              </p:cNvGrpSpPr>
              <p:nvPr/>
            </p:nvGrpSpPr>
            <p:grpSpPr bwMode="auto">
              <a:xfrm>
                <a:off x="2784" y="2256"/>
                <a:ext cx="2112" cy="0"/>
                <a:chOff x="2784" y="3216"/>
                <a:chExt cx="2112" cy="0"/>
              </a:xfrm>
            </p:grpSpPr>
            <p:grpSp>
              <p:nvGrpSpPr>
                <p:cNvPr id="90338" name="Group 226"/>
                <p:cNvGrpSpPr>
                  <a:grpSpLocks/>
                </p:cNvGrpSpPr>
                <p:nvPr/>
              </p:nvGrpSpPr>
              <p:grpSpPr bwMode="auto">
                <a:xfrm>
                  <a:off x="2784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39" name="Line 227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40" name="Line 228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41" name="Line 229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42" name="Group 230"/>
                <p:cNvGrpSpPr>
                  <a:grpSpLocks/>
                </p:cNvGrpSpPr>
                <p:nvPr/>
              </p:nvGrpSpPr>
              <p:grpSpPr bwMode="auto">
                <a:xfrm>
                  <a:off x="3360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43" name="Line 231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44" name="Line 232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45" name="Line 233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46" name="Group 234"/>
                <p:cNvGrpSpPr>
                  <a:grpSpLocks/>
                </p:cNvGrpSpPr>
                <p:nvPr/>
              </p:nvGrpSpPr>
              <p:grpSpPr bwMode="auto">
                <a:xfrm>
                  <a:off x="3936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47" name="Line 235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48" name="Line 236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49" name="Line 237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50" name="Group 238"/>
                <p:cNvGrpSpPr>
                  <a:grpSpLocks/>
                </p:cNvGrpSpPr>
                <p:nvPr/>
              </p:nvGrpSpPr>
              <p:grpSpPr bwMode="auto">
                <a:xfrm>
                  <a:off x="4512" y="3216"/>
                  <a:ext cx="384" cy="0"/>
                  <a:chOff x="4560" y="3216"/>
                  <a:chExt cx="384" cy="0"/>
                </a:xfrm>
              </p:grpSpPr>
              <p:sp>
                <p:nvSpPr>
                  <p:cNvPr id="90351" name="Line 239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52" name="Line 240"/>
                  <p:cNvSpPr>
                    <a:spLocks noChangeShapeType="1"/>
                  </p:cNvSpPr>
                  <p:nvPr/>
                </p:nvSpPr>
                <p:spPr bwMode="auto">
                  <a:xfrm>
                    <a:off x="4752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0353" name="Group 241"/>
              <p:cNvGrpSpPr>
                <a:grpSpLocks/>
              </p:cNvGrpSpPr>
              <p:nvPr/>
            </p:nvGrpSpPr>
            <p:grpSpPr bwMode="auto">
              <a:xfrm>
                <a:off x="2784" y="2064"/>
                <a:ext cx="2112" cy="0"/>
                <a:chOff x="2784" y="3216"/>
                <a:chExt cx="2112" cy="0"/>
              </a:xfrm>
            </p:grpSpPr>
            <p:grpSp>
              <p:nvGrpSpPr>
                <p:cNvPr id="90354" name="Group 242"/>
                <p:cNvGrpSpPr>
                  <a:grpSpLocks/>
                </p:cNvGrpSpPr>
                <p:nvPr/>
              </p:nvGrpSpPr>
              <p:grpSpPr bwMode="auto">
                <a:xfrm>
                  <a:off x="2784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55" name="Line 243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56" name="Line 244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57" name="Line 245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58" name="Group 246"/>
                <p:cNvGrpSpPr>
                  <a:grpSpLocks/>
                </p:cNvGrpSpPr>
                <p:nvPr/>
              </p:nvGrpSpPr>
              <p:grpSpPr bwMode="auto">
                <a:xfrm>
                  <a:off x="3360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59" name="Line 247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60" name="Line 248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61" name="Line 249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62" name="Group 250"/>
                <p:cNvGrpSpPr>
                  <a:grpSpLocks/>
                </p:cNvGrpSpPr>
                <p:nvPr/>
              </p:nvGrpSpPr>
              <p:grpSpPr bwMode="auto">
                <a:xfrm>
                  <a:off x="3936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63" name="Line 251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64" name="Line 252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65" name="Line 253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66" name="Group 254"/>
                <p:cNvGrpSpPr>
                  <a:grpSpLocks/>
                </p:cNvGrpSpPr>
                <p:nvPr/>
              </p:nvGrpSpPr>
              <p:grpSpPr bwMode="auto">
                <a:xfrm>
                  <a:off x="4512" y="3216"/>
                  <a:ext cx="384" cy="0"/>
                  <a:chOff x="4560" y="3216"/>
                  <a:chExt cx="384" cy="0"/>
                </a:xfrm>
              </p:grpSpPr>
              <p:sp>
                <p:nvSpPr>
                  <p:cNvPr id="90367" name="Line 255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68" name="Line 256"/>
                  <p:cNvSpPr>
                    <a:spLocks noChangeShapeType="1"/>
                  </p:cNvSpPr>
                  <p:nvPr/>
                </p:nvSpPr>
                <p:spPr bwMode="auto">
                  <a:xfrm>
                    <a:off x="4752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0369" name="Group 257"/>
              <p:cNvGrpSpPr>
                <a:grpSpLocks/>
              </p:cNvGrpSpPr>
              <p:nvPr/>
            </p:nvGrpSpPr>
            <p:grpSpPr bwMode="auto">
              <a:xfrm>
                <a:off x="2784" y="1872"/>
                <a:ext cx="2112" cy="0"/>
                <a:chOff x="2784" y="3216"/>
                <a:chExt cx="2112" cy="0"/>
              </a:xfrm>
            </p:grpSpPr>
            <p:grpSp>
              <p:nvGrpSpPr>
                <p:cNvPr id="90370" name="Group 258"/>
                <p:cNvGrpSpPr>
                  <a:grpSpLocks/>
                </p:cNvGrpSpPr>
                <p:nvPr/>
              </p:nvGrpSpPr>
              <p:grpSpPr bwMode="auto">
                <a:xfrm>
                  <a:off x="2784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71" name="Line 259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72" name="Line 260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73" name="Line 261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74" name="Group 262"/>
                <p:cNvGrpSpPr>
                  <a:grpSpLocks/>
                </p:cNvGrpSpPr>
                <p:nvPr/>
              </p:nvGrpSpPr>
              <p:grpSpPr bwMode="auto">
                <a:xfrm>
                  <a:off x="3360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75" name="Line 263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76" name="Line 264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77" name="Line 265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78" name="Group 266"/>
                <p:cNvGrpSpPr>
                  <a:grpSpLocks/>
                </p:cNvGrpSpPr>
                <p:nvPr/>
              </p:nvGrpSpPr>
              <p:grpSpPr bwMode="auto">
                <a:xfrm>
                  <a:off x="3936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79" name="Line 267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80" name="Line 268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81" name="Line 269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82" name="Group 270"/>
                <p:cNvGrpSpPr>
                  <a:grpSpLocks/>
                </p:cNvGrpSpPr>
                <p:nvPr/>
              </p:nvGrpSpPr>
              <p:grpSpPr bwMode="auto">
                <a:xfrm>
                  <a:off x="4512" y="3216"/>
                  <a:ext cx="384" cy="0"/>
                  <a:chOff x="4560" y="3216"/>
                  <a:chExt cx="384" cy="0"/>
                </a:xfrm>
              </p:grpSpPr>
              <p:sp>
                <p:nvSpPr>
                  <p:cNvPr id="90383" name="Line 271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84" name="Line 272"/>
                  <p:cNvSpPr>
                    <a:spLocks noChangeShapeType="1"/>
                  </p:cNvSpPr>
                  <p:nvPr/>
                </p:nvSpPr>
                <p:spPr bwMode="auto">
                  <a:xfrm>
                    <a:off x="4752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0385" name="Group 273"/>
              <p:cNvGrpSpPr>
                <a:grpSpLocks/>
              </p:cNvGrpSpPr>
              <p:nvPr/>
            </p:nvGrpSpPr>
            <p:grpSpPr bwMode="auto">
              <a:xfrm>
                <a:off x="2784" y="1680"/>
                <a:ext cx="2112" cy="0"/>
                <a:chOff x="2784" y="3216"/>
                <a:chExt cx="2112" cy="0"/>
              </a:xfrm>
            </p:grpSpPr>
            <p:grpSp>
              <p:nvGrpSpPr>
                <p:cNvPr id="90386" name="Group 274"/>
                <p:cNvGrpSpPr>
                  <a:grpSpLocks/>
                </p:cNvGrpSpPr>
                <p:nvPr/>
              </p:nvGrpSpPr>
              <p:grpSpPr bwMode="auto">
                <a:xfrm>
                  <a:off x="2784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87" name="Line 275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88" name="Line 276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89" name="Line 277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90" name="Group 278"/>
                <p:cNvGrpSpPr>
                  <a:grpSpLocks/>
                </p:cNvGrpSpPr>
                <p:nvPr/>
              </p:nvGrpSpPr>
              <p:grpSpPr bwMode="auto">
                <a:xfrm>
                  <a:off x="3360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91" name="Line 279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92" name="Line 280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93" name="Line 281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94" name="Group 282"/>
                <p:cNvGrpSpPr>
                  <a:grpSpLocks/>
                </p:cNvGrpSpPr>
                <p:nvPr/>
              </p:nvGrpSpPr>
              <p:grpSpPr bwMode="auto">
                <a:xfrm>
                  <a:off x="3936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95" name="Line 283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96" name="Line 284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97" name="Line 285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98" name="Group 286"/>
                <p:cNvGrpSpPr>
                  <a:grpSpLocks/>
                </p:cNvGrpSpPr>
                <p:nvPr/>
              </p:nvGrpSpPr>
              <p:grpSpPr bwMode="auto">
                <a:xfrm>
                  <a:off x="4512" y="3216"/>
                  <a:ext cx="384" cy="0"/>
                  <a:chOff x="4560" y="3216"/>
                  <a:chExt cx="384" cy="0"/>
                </a:xfrm>
              </p:grpSpPr>
              <p:sp>
                <p:nvSpPr>
                  <p:cNvPr id="90399" name="Line 287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400" name="Line 288"/>
                  <p:cNvSpPr>
                    <a:spLocks noChangeShapeType="1"/>
                  </p:cNvSpPr>
                  <p:nvPr/>
                </p:nvSpPr>
                <p:spPr bwMode="auto">
                  <a:xfrm>
                    <a:off x="4752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0401" name="Group 289"/>
              <p:cNvGrpSpPr>
                <a:grpSpLocks/>
              </p:cNvGrpSpPr>
              <p:nvPr/>
            </p:nvGrpSpPr>
            <p:grpSpPr bwMode="auto">
              <a:xfrm>
                <a:off x="2784" y="1488"/>
                <a:ext cx="2112" cy="0"/>
                <a:chOff x="2784" y="3216"/>
                <a:chExt cx="2112" cy="0"/>
              </a:xfrm>
            </p:grpSpPr>
            <p:grpSp>
              <p:nvGrpSpPr>
                <p:cNvPr id="90402" name="Group 290"/>
                <p:cNvGrpSpPr>
                  <a:grpSpLocks/>
                </p:cNvGrpSpPr>
                <p:nvPr/>
              </p:nvGrpSpPr>
              <p:grpSpPr bwMode="auto">
                <a:xfrm>
                  <a:off x="2784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403" name="Line 291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404" name="Line 292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405" name="Line 293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406" name="Group 294"/>
                <p:cNvGrpSpPr>
                  <a:grpSpLocks/>
                </p:cNvGrpSpPr>
                <p:nvPr/>
              </p:nvGrpSpPr>
              <p:grpSpPr bwMode="auto">
                <a:xfrm>
                  <a:off x="3360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407" name="Line 295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408" name="Line 296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409" name="Line 297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410" name="Group 298"/>
                <p:cNvGrpSpPr>
                  <a:grpSpLocks/>
                </p:cNvGrpSpPr>
                <p:nvPr/>
              </p:nvGrpSpPr>
              <p:grpSpPr bwMode="auto">
                <a:xfrm>
                  <a:off x="3936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411" name="Line 299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412" name="Line 300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413" name="Line 301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414" name="Group 302"/>
                <p:cNvGrpSpPr>
                  <a:grpSpLocks/>
                </p:cNvGrpSpPr>
                <p:nvPr/>
              </p:nvGrpSpPr>
              <p:grpSpPr bwMode="auto">
                <a:xfrm>
                  <a:off x="4512" y="3216"/>
                  <a:ext cx="384" cy="0"/>
                  <a:chOff x="4560" y="3216"/>
                  <a:chExt cx="384" cy="0"/>
                </a:xfrm>
              </p:grpSpPr>
              <p:sp>
                <p:nvSpPr>
                  <p:cNvPr id="90415" name="Line 303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416" name="Line 304"/>
                  <p:cNvSpPr>
                    <a:spLocks noChangeShapeType="1"/>
                  </p:cNvSpPr>
                  <p:nvPr/>
                </p:nvSpPr>
                <p:spPr bwMode="auto">
                  <a:xfrm>
                    <a:off x="4752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0417" name="Group 305"/>
              <p:cNvGrpSpPr>
                <a:grpSpLocks/>
              </p:cNvGrpSpPr>
              <p:nvPr/>
            </p:nvGrpSpPr>
            <p:grpSpPr bwMode="auto">
              <a:xfrm>
                <a:off x="2784" y="1488"/>
                <a:ext cx="2112" cy="1728"/>
                <a:chOff x="2784" y="1488"/>
                <a:chExt cx="2112" cy="1728"/>
              </a:xfrm>
            </p:grpSpPr>
            <p:sp>
              <p:nvSpPr>
                <p:cNvPr id="90418" name="Line 306"/>
                <p:cNvSpPr>
                  <a:spLocks noChangeShapeType="1"/>
                </p:cNvSpPr>
                <p:nvPr/>
              </p:nvSpPr>
              <p:spPr bwMode="auto">
                <a:xfrm flipH="1" flipV="1">
                  <a:off x="2784" y="3024"/>
                  <a:ext cx="2112" cy="192"/>
                </a:xfrm>
                <a:prstGeom prst="line">
                  <a:avLst/>
                </a:prstGeom>
                <a:noFill/>
                <a:ln w="28575">
                  <a:solidFill>
                    <a:srgbClr val="0000CC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419" name="Line 307"/>
                <p:cNvSpPr>
                  <a:spLocks noChangeShapeType="1"/>
                </p:cNvSpPr>
                <p:nvPr/>
              </p:nvSpPr>
              <p:spPr bwMode="auto">
                <a:xfrm flipH="1" flipV="1">
                  <a:off x="2784" y="2832"/>
                  <a:ext cx="2112" cy="192"/>
                </a:xfrm>
                <a:prstGeom prst="line">
                  <a:avLst/>
                </a:prstGeom>
                <a:noFill/>
                <a:ln w="28575">
                  <a:solidFill>
                    <a:srgbClr val="0000CC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420" name="Line 308"/>
                <p:cNvSpPr>
                  <a:spLocks noChangeShapeType="1"/>
                </p:cNvSpPr>
                <p:nvPr/>
              </p:nvSpPr>
              <p:spPr bwMode="auto">
                <a:xfrm flipH="1" flipV="1">
                  <a:off x="2784" y="2640"/>
                  <a:ext cx="2112" cy="192"/>
                </a:xfrm>
                <a:prstGeom prst="line">
                  <a:avLst/>
                </a:prstGeom>
                <a:noFill/>
                <a:ln w="28575">
                  <a:solidFill>
                    <a:srgbClr val="0000CC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421" name="Line 309"/>
                <p:cNvSpPr>
                  <a:spLocks noChangeShapeType="1"/>
                </p:cNvSpPr>
                <p:nvPr/>
              </p:nvSpPr>
              <p:spPr bwMode="auto">
                <a:xfrm flipH="1" flipV="1">
                  <a:off x="2784" y="2448"/>
                  <a:ext cx="2112" cy="192"/>
                </a:xfrm>
                <a:prstGeom prst="line">
                  <a:avLst/>
                </a:prstGeom>
                <a:noFill/>
                <a:ln w="28575">
                  <a:solidFill>
                    <a:srgbClr val="0000CC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422" name="Line 310"/>
                <p:cNvSpPr>
                  <a:spLocks noChangeShapeType="1"/>
                </p:cNvSpPr>
                <p:nvPr/>
              </p:nvSpPr>
              <p:spPr bwMode="auto">
                <a:xfrm flipH="1" flipV="1">
                  <a:off x="2784" y="2256"/>
                  <a:ext cx="2112" cy="192"/>
                </a:xfrm>
                <a:prstGeom prst="line">
                  <a:avLst/>
                </a:prstGeom>
                <a:noFill/>
                <a:ln w="28575">
                  <a:solidFill>
                    <a:srgbClr val="0000CC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423" name="Line 311"/>
                <p:cNvSpPr>
                  <a:spLocks noChangeShapeType="1"/>
                </p:cNvSpPr>
                <p:nvPr/>
              </p:nvSpPr>
              <p:spPr bwMode="auto">
                <a:xfrm flipH="1" flipV="1">
                  <a:off x="2784" y="2064"/>
                  <a:ext cx="2112" cy="192"/>
                </a:xfrm>
                <a:prstGeom prst="line">
                  <a:avLst/>
                </a:prstGeom>
                <a:noFill/>
                <a:ln w="28575">
                  <a:solidFill>
                    <a:srgbClr val="0000CC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424" name="Line 312"/>
                <p:cNvSpPr>
                  <a:spLocks noChangeShapeType="1"/>
                </p:cNvSpPr>
                <p:nvPr/>
              </p:nvSpPr>
              <p:spPr bwMode="auto">
                <a:xfrm flipH="1" flipV="1">
                  <a:off x="2784" y="1872"/>
                  <a:ext cx="2112" cy="192"/>
                </a:xfrm>
                <a:prstGeom prst="line">
                  <a:avLst/>
                </a:prstGeom>
                <a:noFill/>
                <a:ln w="28575">
                  <a:solidFill>
                    <a:srgbClr val="0000CC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425" name="Line 313"/>
                <p:cNvSpPr>
                  <a:spLocks noChangeShapeType="1"/>
                </p:cNvSpPr>
                <p:nvPr/>
              </p:nvSpPr>
              <p:spPr bwMode="auto">
                <a:xfrm flipH="1" flipV="1">
                  <a:off x="2784" y="1680"/>
                  <a:ext cx="2112" cy="192"/>
                </a:xfrm>
                <a:prstGeom prst="line">
                  <a:avLst/>
                </a:prstGeom>
                <a:noFill/>
                <a:ln w="28575">
                  <a:solidFill>
                    <a:srgbClr val="0000CC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426" name="Line 314"/>
                <p:cNvSpPr>
                  <a:spLocks noChangeShapeType="1"/>
                </p:cNvSpPr>
                <p:nvPr/>
              </p:nvSpPr>
              <p:spPr bwMode="auto">
                <a:xfrm flipH="1" flipV="1">
                  <a:off x="2784" y="1488"/>
                  <a:ext cx="2112" cy="192"/>
                </a:xfrm>
                <a:prstGeom prst="line">
                  <a:avLst/>
                </a:prstGeom>
                <a:noFill/>
                <a:ln w="28575">
                  <a:solidFill>
                    <a:srgbClr val="0000CC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DD7F7C4-097C-443A-BB1C-3FE78C7BA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92125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When Do Cache Misses Occur?</a:t>
            </a:r>
          </a:p>
        </p:txBody>
      </p:sp>
      <p:sp>
        <p:nvSpPr>
          <p:cNvPr id="91140" name="Text Box 4"/>
          <p:cNvSpPr txBox="1">
            <a:spLocks noChangeArrowheads="1"/>
          </p:cNvSpPr>
          <p:nvPr/>
        </p:nvSpPr>
        <p:spPr bwMode="auto">
          <a:xfrm>
            <a:off x="2743200" y="1600200"/>
            <a:ext cx="3352800" cy="94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 dirty="0">
                <a:latin typeface="Courier New" pitchFamily="49" charset="0"/>
              </a:rPr>
              <a:t>for </a:t>
            </a:r>
            <a:r>
              <a:rPr lang="en-US" sz="1800" b="1" dirty="0" err="1">
                <a:solidFill>
                  <a:srgbClr val="0000CC"/>
                </a:solidFill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 = 0 to N-1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 dirty="0">
                <a:latin typeface="Courier New" pitchFamily="49" charset="0"/>
              </a:rPr>
              <a:t>	for </a:t>
            </a:r>
            <a:r>
              <a:rPr lang="en-US" sz="1800" b="1" dirty="0">
                <a:solidFill>
                  <a:srgbClr val="CC0066"/>
                </a:solidFill>
                <a:latin typeface="Courier New" pitchFamily="49" charset="0"/>
              </a:rPr>
              <a:t>j</a:t>
            </a:r>
            <a:r>
              <a:rPr lang="en-US" sz="1800" b="1" dirty="0">
                <a:latin typeface="Courier New" pitchFamily="49" charset="0"/>
              </a:rPr>
              <a:t> = 0 to N-1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 dirty="0">
                <a:latin typeface="Courier New" pitchFamily="49" charset="0"/>
              </a:rPr>
              <a:t>		A[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][j] = B[j][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];</a:t>
            </a:r>
            <a:endParaRPr lang="en-US" sz="1800" dirty="0">
              <a:latin typeface="Courier New" pitchFamily="49" charset="0"/>
            </a:endParaRPr>
          </a:p>
        </p:txBody>
      </p:sp>
      <p:grpSp>
        <p:nvGrpSpPr>
          <p:cNvPr id="91421" name="Group 285"/>
          <p:cNvGrpSpPr>
            <a:grpSpLocks/>
          </p:cNvGrpSpPr>
          <p:nvPr/>
        </p:nvGrpSpPr>
        <p:grpSpPr bwMode="auto">
          <a:xfrm>
            <a:off x="1143000" y="3048000"/>
            <a:ext cx="2895600" cy="2798763"/>
            <a:chOff x="432" y="1920"/>
            <a:chExt cx="1824" cy="1763"/>
          </a:xfrm>
        </p:grpSpPr>
        <p:sp>
          <p:nvSpPr>
            <p:cNvPr id="91282" name="Line 146"/>
            <p:cNvSpPr>
              <a:spLocks noChangeShapeType="1"/>
            </p:cNvSpPr>
            <p:nvPr/>
          </p:nvSpPr>
          <p:spPr bwMode="auto">
            <a:xfrm flipH="1" flipV="1">
              <a:off x="720" y="1920"/>
              <a:ext cx="0" cy="1488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283" name="Line 147"/>
            <p:cNvSpPr>
              <a:spLocks noChangeShapeType="1"/>
            </p:cNvSpPr>
            <p:nvPr/>
          </p:nvSpPr>
          <p:spPr bwMode="auto">
            <a:xfrm flipV="1">
              <a:off x="720" y="3408"/>
              <a:ext cx="1536" cy="0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284" name="Text Box 148"/>
            <p:cNvSpPr txBox="1">
              <a:spLocks noChangeArrowheads="1"/>
            </p:cNvSpPr>
            <p:nvPr/>
          </p:nvSpPr>
          <p:spPr bwMode="auto">
            <a:xfrm>
              <a:off x="432" y="1968"/>
              <a:ext cx="183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>
                  <a:solidFill>
                    <a:srgbClr val="0000CC"/>
                  </a:solidFill>
                  <a:latin typeface="Courier New" pitchFamily="49" charset="0"/>
                </a:rPr>
                <a:t>i</a:t>
              </a:r>
              <a:endParaRPr lang="en-US" sz="1800">
                <a:solidFill>
                  <a:srgbClr val="0000CC"/>
                </a:solidFill>
                <a:latin typeface="Courier New" pitchFamily="49" charset="0"/>
              </a:endParaRPr>
            </a:p>
          </p:txBody>
        </p:sp>
        <p:sp>
          <p:nvSpPr>
            <p:cNvPr id="91285" name="Text Box 149"/>
            <p:cNvSpPr txBox="1">
              <a:spLocks noChangeArrowheads="1"/>
            </p:cNvSpPr>
            <p:nvPr/>
          </p:nvSpPr>
          <p:spPr bwMode="auto">
            <a:xfrm>
              <a:off x="2016" y="3504"/>
              <a:ext cx="184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>
                  <a:solidFill>
                    <a:srgbClr val="CC0066"/>
                  </a:solidFill>
                  <a:latin typeface="Courier New" pitchFamily="49" charset="0"/>
                </a:rPr>
                <a:t>j</a:t>
              </a:r>
              <a:endParaRPr lang="en-US" sz="1800">
                <a:solidFill>
                  <a:srgbClr val="CC0066"/>
                </a:solidFill>
                <a:latin typeface="Courier New" pitchFamily="49" charset="0"/>
              </a:endParaRPr>
            </a:p>
          </p:txBody>
        </p:sp>
        <p:grpSp>
          <p:nvGrpSpPr>
            <p:cNvPr id="91420" name="Group 284"/>
            <p:cNvGrpSpPr>
              <a:grpSpLocks/>
            </p:cNvGrpSpPr>
            <p:nvPr/>
          </p:nvGrpSpPr>
          <p:grpSpPr bwMode="auto">
            <a:xfrm>
              <a:off x="672" y="2064"/>
              <a:ext cx="1388" cy="1388"/>
              <a:chOff x="665" y="2089"/>
              <a:chExt cx="1388" cy="1388"/>
            </a:xfrm>
          </p:grpSpPr>
          <p:sp>
            <p:nvSpPr>
              <p:cNvPr id="91289" name="Oval 153"/>
              <p:cNvSpPr>
                <a:spLocks noChangeArrowheads="1"/>
              </p:cNvSpPr>
              <p:nvPr/>
            </p:nvSpPr>
            <p:spPr bwMode="auto">
              <a:xfrm>
                <a:off x="665" y="338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290" name="Oval 154"/>
              <p:cNvSpPr>
                <a:spLocks noChangeArrowheads="1"/>
              </p:cNvSpPr>
              <p:nvPr/>
            </p:nvSpPr>
            <p:spPr bwMode="auto">
              <a:xfrm>
                <a:off x="850" y="338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291" name="Oval 155"/>
              <p:cNvSpPr>
                <a:spLocks noChangeArrowheads="1"/>
              </p:cNvSpPr>
              <p:nvPr/>
            </p:nvSpPr>
            <p:spPr bwMode="auto">
              <a:xfrm>
                <a:off x="1035" y="338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292" name="Oval 156"/>
              <p:cNvSpPr>
                <a:spLocks noChangeArrowheads="1"/>
              </p:cNvSpPr>
              <p:nvPr/>
            </p:nvSpPr>
            <p:spPr bwMode="auto">
              <a:xfrm>
                <a:off x="1220" y="338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293" name="Oval 157"/>
              <p:cNvSpPr>
                <a:spLocks noChangeArrowheads="1"/>
              </p:cNvSpPr>
              <p:nvPr/>
            </p:nvSpPr>
            <p:spPr bwMode="auto">
              <a:xfrm>
                <a:off x="1406" y="338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294" name="Oval 158"/>
              <p:cNvSpPr>
                <a:spLocks noChangeArrowheads="1"/>
              </p:cNvSpPr>
              <p:nvPr/>
            </p:nvSpPr>
            <p:spPr bwMode="auto">
              <a:xfrm>
                <a:off x="1591" y="338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295" name="Oval 159"/>
              <p:cNvSpPr>
                <a:spLocks noChangeArrowheads="1"/>
              </p:cNvSpPr>
              <p:nvPr/>
            </p:nvSpPr>
            <p:spPr bwMode="auto">
              <a:xfrm>
                <a:off x="1776" y="338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296" name="Oval 160"/>
              <p:cNvSpPr>
                <a:spLocks noChangeArrowheads="1"/>
              </p:cNvSpPr>
              <p:nvPr/>
            </p:nvSpPr>
            <p:spPr bwMode="auto">
              <a:xfrm>
                <a:off x="1961" y="338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02" name="Oval 166"/>
              <p:cNvSpPr>
                <a:spLocks noChangeArrowheads="1"/>
              </p:cNvSpPr>
              <p:nvPr/>
            </p:nvSpPr>
            <p:spPr bwMode="auto">
              <a:xfrm>
                <a:off x="665" y="319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03" name="Oval 167"/>
              <p:cNvSpPr>
                <a:spLocks noChangeArrowheads="1"/>
              </p:cNvSpPr>
              <p:nvPr/>
            </p:nvSpPr>
            <p:spPr bwMode="auto">
              <a:xfrm>
                <a:off x="850" y="319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04" name="Oval 168"/>
              <p:cNvSpPr>
                <a:spLocks noChangeArrowheads="1"/>
              </p:cNvSpPr>
              <p:nvPr/>
            </p:nvSpPr>
            <p:spPr bwMode="auto">
              <a:xfrm>
                <a:off x="1035" y="319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05" name="Oval 169"/>
              <p:cNvSpPr>
                <a:spLocks noChangeArrowheads="1"/>
              </p:cNvSpPr>
              <p:nvPr/>
            </p:nvSpPr>
            <p:spPr bwMode="auto">
              <a:xfrm>
                <a:off x="1220" y="319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06" name="Oval 170"/>
              <p:cNvSpPr>
                <a:spLocks noChangeArrowheads="1"/>
              </p:cNvSpPr>
              <p:nvPr/>
            </p:nvSpPr>
            <p:spPr bwMode="auto">
              <a:xfrm>
                <a:off x="1406" y="319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07" name="Oval 171"/>
              <p:cNvSpPr>
                <a:spLocks noChangeArrowheads="1"/>
              </p:cNvSpPr>
              <p:nvPr/>
            </p:nvSpPr>
            <p:spPr bwMode="auto">
              <a:xfrm>
                <a:off x="1591" y="319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08" name="Oval 172"/>
              <p:cNvSpPr>
                <a:spLocks noChangeArrowheads="1"/>
              </p:cNvSpPr>
              <p:nvPr/>
            </p:nvSpPr>
            <p:spPr bwMode="auto">
              <a:xfrm>
                <a:off x="1776" y="319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09" name="Oval 173"/>
              <p:cNvSpPr>
                <a:spLocks noChangeArrowheads="1"/>
              </p:cNvSpPr>
              <p:nvPr/>
            </p:nvSpPr>
            <p:spPr bwMode="auto">
              <a:xfrm>
                <a:off x="1961" y="319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15" name="Oval 179"/>
              <p:cNvSpPr>
                <a:spLocks noChangeArrowheads="1"/>
              </p:cNvSpPr>
              <p:nvPr/>
            </p:nvSpPr>
            <p:spPr bwMode="auto">
              <a:xfrm>
                <a:off x="665" y="301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16" name="Oval 180"/>
              <p:cNvSpPr>
                <a:spLocks noChangeArrowheads="1"/>
              </p:cNvSpPr>
              <p:nvPr/>
            </p:nvSpPr>
            <p:spPr bwMode="auto">
              <a:xfrm>
                <a:off x="850" y="301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17" name="Oval 181"/>
              <p:cNvSpPr>
                <a:spLocks noChangeArrowheads="1"/>
              </p:cNvSpPr>
              <p:nvPr/>
            </p:nvSpPr>
            <p:spPr bwMode="auto">
              <a:xfrm>
                <a:off x="1035" y="301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18" name="Oval 182"/>
              <p:cNvSpPr>
                <a:spLocks noChangeArrowheads="1"/>
              </p:cNvSpPr>
              <p:nvPr/>
            </p:nvSpPr>
            <p:spPr bwMode="auto">
              <a:xfrm>
                <a:off x="1220" y="301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19" name="Oval 183"/>
              <p:cNvSpPr>
                <a:spLocks noChangeArrowheads="1"/>
              </p:cNvSpPr>
              <p:nvPr/>
            </p:nvSpPr>
            <p:spPr bwMode="auto">
              <a:xfrm>
                <a:off x="1406" y="301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20" name="Oval 184"/>
              <p:cNvSpPr>
                <a:spLocks noChangeArrowheads="1"/>
              </p:cNvSpPr>
              <p:nvPr/>
            </p:nvSpPr>
            <p:spPr bwMode="auto">
              <a:xfrm>
                <a:off x="1591" y="301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21" name="Oval 185"/>
              <p:cNvSpPr>
                <a:spLocks noChangeArrowheads="1"/>
              </p:cNvSpPr>
              <p:nvPr/>
            </p:nvSpPr>
            <p:spPr bwMode="auto">
              <a:xfrm>
                <a:off x="1776" y="301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22" name="Oval 186"/>
              <p:cNvSpPr>
                <a:spLocks noChangeArrowheads="1"/>
              </p:cNvSpPr>
              <p:nvPr/>
            </p:nvSpPr>
            <p:spPr bwMode="auto">
              <a:xfrm>
                <a:off x="1961" y="301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28" name="Oval 192"/>
              <p:cNvSpPr>
                <a:spLocks noChangeArrowheads="1"/>
              </p:cNvSpPr>
              <p:nvPr/>
            </p:nvSpPr>
            <p:spPr bwMode="auto">
              <a:xfrm>
                <a:off x="665" y="282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29" name="Oval 193"/>
              <p:cNvSpPr>
                <a:spLocks noChangeArrowheads="1"/>
              </p:cNvSpPr>
              <p:nvPr/>
            </p:nvSpPr>
            <p:spPr bwMode="auto">
              <a:xfrm>
                <a:off x="850" y="282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30" name="Oval 194"/>
              <p:cNvSpPr>
                <a:spLocks noChangeArrowheads="1"/>
              </p:cNvSpPr>
              <p:nvPr/>
            </p:nvSpPr>
            <p:spPr bwMode="auto">
              <a:xfrm>
                <a:off x="1035" y="282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31" name="Oval 195"/>
              <p:cNvSpPr>
                <a:spLocks noChangeArrowheads="1"/>
              </p:cNvSpPr>
              <p:nvPr/>
            </p:nvSpPr>
            <p:spPr bwMode="auto">
              <a:xfrm>
                <a:off x="1220" y="282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32" name="Oval 196"/>
              <p:cNvSpPr>
                <a:spLocks noChangeArrowheads="1"/>
              </p:cNvSpPr>
              <p:nvPr/>
            </p:nvSpPr>
            <p:spPr bwMode="auto">
              <a:xfrm>
                <a:off x="1406" y="282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33" name="Oval 197"/>
              <p:cNvSpPr>
                <a:spLocks noChangeArrowheads="1"/>
              </p:cNvSpPr>
              <p:nvPr/>
            </p:nvSpPr>
            <p:spPr bwMode="auto">
              <a:xfrm>
                <a:off x="1591" y="282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34" name="Oval 198"/>
              <p:cNvSpPr>
                <a:spLocks noChangeArrowheads="1"/>
              </p:cNvSpPr>
              <p:nvPr/>
            </p:nvSpPr>
            <p:spPr bwMode="auto">
              <a:xfrm>
                <a:off x="1776" y="282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35" name="Oval 199"/>
              <p:cNvSpPr>
                <a:spLocks noChangeArrowheads="1"/>
              </p:cNvSpPr>
              <p:nvPr/>
            </p:nvSpPr>
            <p:spPr bwMode="auto">
              <a:xfrm>
                <a:off x="1961" y="282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42" name="Oval 206"/>
              <p:cNvSpPr>
                <a:spLocks noChangeArrowheads="1"/>
              </p:cNvSpPr>
              <p:nvPr/>
            </p:nvSpPr>
            <p:spPr bwMode="auto">
              <a:xfrm>
                <a:off x="665" y="264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43" name="Oval 207"/>
              <p:cNvSpPr>
                <a:spLocks noChangeArrowheads="1"/>
              </p:cNvSpPr>
              <p:nvPr/>
            </p:nvSpPr>
            <p:spPr bwMode="auto">
              <a:xfrm>
                <a:off x="850" y="264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44" name="Oval 208"/>
              <p:cNvSpPr>
                <a:spLocks noChangeArrowheads="1"/>
              </p:cNvSpPr>
              <p:nvPr/>
            </p:nvSpPr>
            <p:spPr bwMode="auto">
              <a:xfrm>
                <a:off x="1035" y="264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45" name="Oval 209"/>
              <p:cNvSpPr>
                <a:spLocks noChangeArrowheads="1"/>
              </p:cNvSpPr>
              <p:nvPr/>
            </p:nvSpPr>
            <p:spPr bwMode="auto">
              <a:xfrm>
                <a:off x="1220" y="264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46" name="Oval 210"/>
              <p:cNvSpPr>
                <a:spLocks noChangeArrowheads="1"/>
              </p:cNvSpPr>
              <p:nvPr/>
            </p:nvSpPr>
            <p:spPr bwMode="auto">
              <a:xfrm>
                <a:off x="1406" y="264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47" name="Oval 211"/>
              <p:cNvSpPr>
                <a:spLocks noChangeArrowheads="1"/>
              </p:cNvSpPr>
              <p:nvPr/>
            </p:nvSpPr>
            <p:spPr bwMode="auto">
              <a:xfrm>
                <a:off x="1591" y="264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48" name="Oval 212"/>
              <p:cNvSpPr>
                <a:spLocks noChangeArrowheads="1"/>
              </p:cNvSpPr>
              <p:nvPr/>
            </p:nvSpPr>
            <p:spPr bwMode="auto">
              <a:xfrm>
                <a:off x="1776" y="264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49" name="Oval 213"/>
              <p:cNvSpPr>
                <a:spLocks noChangeArrowheads="1"/>
              </p:cNvSpPr>
              <p:nvPr/>
            </p:nvSpPr>
            <p:spPr bwMode="auto">
              <a:xfrm>
                <a:off x="1961" y="264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55" name="Oval 219"/>
              <p:cNvSpPr>
                <a:spLocks noChangeArrowheads="1"/>
              </p:cNvSpPr>
              <p:nvPr/>
            </p:nvSpPr>
            <p:spPr bwMode="auto">
              <a:xfrm>
                <a:off x="665" y="245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56" name="Oval 220"/>
              <p:cNvSpPr>
                <a:spLocks noChangeArrowheads="1"/>
              </p:cNvSpPr>
              <p:nvPr/>
            </p:nvSpPr>
            <p:spPr bwMode="auto">
              <a:xfrm>
                <a:off x="850" y="245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57" name="Oval 221"/>
              <p:cNvSpPr>
                <a:spLocks noChangeArrowheads="1"/>
              </p:cNvSpPr>
              <p:nvPr/>
            </p:nvSpPr>
            <p:spPr bwMode="auto">
              <a:xfrm>
                <a:off x="1035" y="245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58" name="Oval 222"/>
              <p:cNvSpPr>
                <a:spLocks noChangeArrowheads="1"/>
              </p:cNvSpPr>
              <p:nvPr/>
            </p:nvSpPr>
            <p:spPr bwMode="auto">
              <a:xfrm>
                <a:off x="1220" y="245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59" name="Oval 223"/>
              <p:cNvSpPr>
                <a:spLocks noChangeArrowheads="1"/>
              </p:cNvSpPr>
              <p:nvPr/>
            </p:nvSpPr>
            <p:spPr bwMode="auto">
              <a:xfrm>
                <a:off x="1406" y="245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60" name="Oval 224"/>
              <p:cNvSpPr>
                <a:spLocks noChangeArrowheads="1"/>
              </p:cNvSpPr>
              <p:nvPr/>
            </p:nvSpPr>
            <p:spPr bwMode="auto">
              <a:xfrm>
                <a:off x="1591" y="245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61" name="Oval 225"/>
              <p:cNvSpPr>
                <a:spLocks noChangeArrowheads="1"/>
              </p:cNvSpPr>
              <p:nvPr/>
            </p:nvSpPr>
            <p:spPr bwMode="auto">
              <a:xfrm>
                <a:off x="1776" y="245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62" name="Oval 226"/>
              <p:cNvSpPr>
                <a:spLocks noChangeArrowheads="1"/>
              </p:cNvSpPr>
              <p:nvPr/>
            </p:nvSpPr>
            <p:spPr bwMode="auto">
              <a:xfrm>
                <a:off x="1961" y="245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68" name="Oval 232"/>
              <p:cNvSpPr>
                <a:spLocks noChangeArrowheads="1"/>
              </p:cNvSpPr>
              <p:nvPr/>
            </p:nvSpPr>
            <p:spPr bwMode="auto">
              <a:xfrm>
                <a:off x="665" y="227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69" name="Oval 233"/>
              <p:cNvSpPr>
                <a:spLocks noChangeArrowheads="1"/>
              </p:cNvSpPr>
              <p:nvPr/>
            </p:nvSpPr>
            <p:spPr bwMode="auto">
              <a:xfrm>
                <a:off x="850" y="227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70" name="Oval 234"/>
              <p:cNvSpPr>
                <a:spLocks noChangeArrowheads="1"/>
              </p:cNvSpPr>
              <p:nvPr/>
            </p:nvSpPr>
            <p:spPr bwMode="auto">
              <a:xfrm>
                <a:off x="1035" y="227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71" name="Oval 235"/>
              <p:cNvSpPr>
                <a:spLocks noChangeArrowheads="1"/>
              </p:cNvSpPr>
              <p:nvPr/>
            </p:nvSpPr>
            <p:spPr bwMode="auto">
              <a:xfrm>
                <a:off x="1220" y="227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72" name="Oval 236"/>
              <p:cNvSpPr>
                <a:spLocks noChangeArrowheads="1"/>
              </p:cNvSpPr>
              <p:nvPr/>
            </p:nvSpPr>
            <p:spPr bwMode="auto">
              <a:xfrm>
                <a:off x="1406" y="227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73" name="Oval 237"/>
              <p:cNvSpPr>
                <a:spLocks noChangeArrowheads="1"/>
              </p:cNvSpPr>
              <p:nvPr/>
            </p:nvSpPr>
            <p:spPr bwMode="auto">
              <a:xfrm>
                <a:off x="1591" y="227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74" name="Oval 238"/>
              <p:cNvSpPr>
                <a:spLocks noChangeArrowheads="1"/>
              </p:cNvSpPr>
              <p:nvPr/>
            </p:nvSpPr>
            <p:spPr bwMode="auto">
              <a:xfrm>
                <a:off x="1776" y="227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75" name="Oval 239"/>
              <p:cNvSpPr>
                <a:spLocks noChangeArrowheads="1"/>
              </p:cNvSpPr>
              <p:nvPr/>
            </p:nvSpPr>
            <p:spPr bwMode="auto">
              <a:xfrm>
                <a:off x="1961" y="227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81" name="Oval 245"/>
              <p:cNvSpPr>
                <a:spLocks noChangeArrowheads="1"/>
              </p:cNvSpPr>
              <p:nvPr/>
            </p:nvSpPr>
            <p:spPr bwMode="auto">
              <a:xfrm>
                <a:off x="665" y="208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82" name="Oval 246"/>
              <p:cNvSpPr>
                <a:spLocks noChangeArrowheads="1"/>
              </p:cNvSpPr>
              <p:nvPr/>
            </p:nvSpPr>
            <p:spPr bwMode="auto">
              <a:xfrm>
                <a:off x="850" y="208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83" name="Oval 247"/>
              <p:cNvSpPr>
                <a:spLocks noChangeArrowheads="1"/>
              </p:cNvSpPr>
              <p:nvPr/>
            </p:nvSpPr>
            <p:spPr bwMode="auto">
              <a:xfrm>
                <a:off x="1035" y="208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84" name="Oval 248"/>
              <p:cNvSpPr>
                <a:spLocks noChangeArrowheads="1"/>
              </p:cNvSpPr>
              <p:nvPr/>
            </p:nvSpPr>
            <p:spPr bwMode="auto">
              <a:xfrm>
                <a:off x="1220" y="208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85" name="Oval 249"/>
              <p:cNvSpPr>
                <a:spLocks noChangeArrowheads="1"/>
              </p:cNvSpPr>
              <p:nvPr/>
            </p:nvSpPr>
            <p:spPr bwMode="auto">
              <a:xfrm>
                <a:off x="1406" y="208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86" name="Oval 250"/>
              <p:cNvSpPr>
                <a:spLocks noChangeArrowheads="1"/>
              </p:cNvSpPr>
              <p:nvPr/>
            </p:nvSpPr>
            <p:spPr bwMode="auto">
              <a:xfrm>
                <a:off x="1591" y="208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87" name="Oval 251"/>
              <p:cNvSpPr>
                <a:spLocks noChangeArrowheads="1"/>
              </p:cNvSpPr>
              <p:nvPr/>
            </p:nvSpPr>
            <p:spPr bwMode="auto">
              <a:xfrm>
                <a:off x="1776" y="208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88" name="Oval 252"/>
              <p:cNvSpPr>
                <a:spLocks noChangeArrowheads="1"/>
              </p:cNvSpPr>
              <p:nvPr/>
            </p:nvSpPr>
            <p:spPr bwMode="auto">
              <a:xfrm>
                <a:off x="1961" y="208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91422" name="Group 286"/>
          <p:cNvGrpSpPr>
            <a:grpSpLocks/>
          </p:cNvGrpSpPr>
          <p:nvPr/>
        </p:nvGrpSpPr>
        <p:grpSpPr bwMode="auto">
          <a:xfrm>
            <a:off x="5029200" y="3048000"/>
            <a:ext cx="2895600" cy="2798763"/>
            <a:chOff x="432" y="1920"/>
            <a:chExt cx="1824" cy="1763"/>
          </a:xfrm>
        </p:grpSpPr>
        <p:sp>
          <p:nvSpPr>
            <p:cNvPr id="91423" name="Line 287"/>
            <p:cNvSpPr>
              <a:spLocks noChangeShapeType="1"/>
            </p:cNvSpPr>
            <p:nvPr/>
          </p:nvSpPr>
          <p:spPr bwMode="auto">
            <a:xfrm flipH="1" flipV="1">
              <a:off x="720" y="1920"/>
              <a:ext cx="0" cy="1488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424" name="Line 288"/>
            <p:cNvSpPr>
              <a:spLocks noChangeShapeType="1"/>
            </p:cNvSpPr>
            <p:nvPr/>
          </p:nvSpPr>
          <p:spPr bwMode="auto">
            <a:xfrm flipV="1">
              <a:off x="720" y="3408"/>
              <a:ext cx="1536" cy="0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425" name="Text Box 289"/>
            <p:cNvSpPr txBox="1">
              <a:spLocks noChangeArrowheads="1"/>
            </p:cNvSpPr>
            <p:nvPr/>
          </p:nvSpPr>
          <p:spPr bwMode="auto">
            <a:xfrm>
              <a:off x="432" y="1968"/>
              <a:ext cx="183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>
                  <a:solidFill>
                    <a:srgbClr val="0000CC"/>
                  </a:solidFill>
                  <a:latin typeface="Courier New" pitchFamily="49" charset="0"/>
                </a:rPr>
                <a:t>i</a:t>
              </a:r>
              <a:endParaRPr lang="en-US" sz="1800">
                <a:solidFill>
                  <a:srgbClr val="0000CC"/>
                </a:solidFill>
                <a:latin typeface="Courier New" pitchFamily="49" charset="0"/>
              </a:endParaRPr>
            </a:p>
          </p:txBody>
        </p:sp>
        <p:sp>
          <p:nvSpPr>
            <p:cNvPr id="91426" name="Text Box 290"/>
            <p:cNvSpPr txBox="1">
              <a:spLocks noChangeArrowheads="1"/>
            </p:cNvSpPr>
            <p:nvPr/>
          </p:nvSpPr>
          <p:spPr bwMode="auto">
            <a:xfrm>
              <a:off x="2016" y="3504"/>
              <a:ext cx="184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>
                  <a:solidFill>
                    <a:srgbClr val="CC0066"/>
                  </a:solidFill>
                  <a:latin typeface="Courier New" pitchFamily="49" charset="0"/>
                </a:rPr>
                <a:t>j</a:t>
              </a:r>
              <a:endParaRPr lang="en-US" sz="1800">
                <a:solidFill>
                  <a:srgbClr val="CC0066"/>
                </a:solidFill>
                <a:latin typeface="Courier New" pitchFamily="49" charset="0"/>
              </a:endParaRPr>
            </a:p>
          </p:txBody>
        </p:sp>
        <p:grpSp>
          <p:nvGrpSpPr>
            <p:cNvPr id="91427" name="Group 291"/>
            <p:cNvGrpSpPr>
              <a:grpSpLocks/>
            </p:cNvGrpSpPr>
            <p:nvPr/>
          </p:nvGrpSpPr>
          <p:grpSpPr bwMode="auto">
            <a:xfrm>
              <a:off x="672" y="2064"/>
              <a:ext cx="1388" cy="1388"/>
              <a:chOff x="665" y="2089"/>
              <a:chExt cx="1388" cy="1388"/>
            </a:xfrm>
          </p:grpSpPr>
          <p:sp>
            <p:nvSpPr>
              <p:cNvPr id="91428" name="Oval 292"/>
              <p:cNvSpPr>
                <a:spLocks noChangeArrowheads="1"/>
              </p:cNvSpPr>
              <p:nvPr/>
            </p:nvSpPr>
            <p:spPr bwMode="auto">
              <a:xfrm>
                <a:off x="665" y="338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29" name="Oval 293"/>
              <p:cNvSpPr>
                <a:spLocks noChangeArrowheads="1"/>
              </p:cNvSpPr>
              <p:nvPr/>
            </p:nvSpPr>
            <p:spPr bwMode="auto">
              <a:xfrm>
                <a:off x="850" y="338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30" name="Oval 294"/>
              <p:cNvSpPr>
                <a:spLocks noChangeArrowheads="1"/>
              </p:cNvSpPr>
              <p:nvPr/>
            </p:nvSpPr>
            <p:spPr bwMode="auto">
              <a:xfrm>
                <a:off x="1035" y="338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31" name="Oval 295"/>
              <p:cNvSpPr>
                <a:spLocks noChangeArrowheads="1"/>
              </p:cNvSpPr>
              <p:nvPr/>
            </p:nvSpPr>
            <p:spPr bwMode="auto">
              <a:xfrm>
                <a:off x="1220" y="338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32" name="Oval 296"/>
              <p:cNvSpPr>
                <a:spLocks noChangeArrowheads="1"/>
              </p:cNvSpPr>
              <p:nvPr/>
            </p:nvSpPr>
            <p:spPr bwMode="auto">
              <a:xfrm>
                <a:off x="1406" y="338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33" name="Oval 297"/>
              <p:cNvSpPr>
                <a:spLocks noChangeArrowheads="1"/>
              </p:cNvSpPr>
              <p:nvPr/>
            </p:nvSpPr>
            <p:spPr bwMode="auto">
              <a:xfrm>
                <a:off x="1591" y="338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34" name="Oval 298"/>
              <p:cNvSpPr>
                <a:spLocks noChangeArrowheads="1"/>
              </p:cNvSpPr>
              <p:nvPr/>
            </p:nvSpPr>
            <p:spPr bwMode="auto">
              <a:xfrm>
                <a:off x="1776" y="338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35" name="Oval 299"/>
              <p:cNvSpPr>
                <a:spLocks noChangeArrowheads="1"/>
              </p:cNvSpPr>
              <p:nvPr/>
            </p:nvSpPr>
            <p:spPr bwMode="auto">
              <a:xfrm>
                <a:off x="1961" y="338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36" name="Oval 300"/>
              <p:cNvSpPr>
                <a:spLocks noChangeArrowheads="1"/>
              </p:cNvSpPr>
              <p:nvPr/>
            </p:nvSpPr>
            <p:spPr bwMode="auto">
              <a:xfrm>
                <a:off x="665" y="319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37" name="Oval 301"/>
              <p:cNvSpPr>
                <a:spLocks noChangeArrowheads="1"/>
              </p:cNvSpPr>
              <p:nvPr/>
            </p:nvSpPr>
            <p:spPr bwMode="auto">
              <a:xfrm>
                <a:off x="850" y="319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38" name="Oval 302"/>
              <p:cNvSpPr>
                <a:spLocks noChangeArrowheads="1"/>
              </p:cNvSpPr>
              <p:nvPr/>
            </p:nvSpPr>
            <p:spPr bwMode="auto">
              <a:xfrm>
                <a:off x="1035" y="319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39" name="Oval 303"/>
              <p:cNvSpPr>
                <a:spLocks noChangeArrowheads="1"/>
              </p:cNvSpPr>
              <p:nvPr/>
            </p:nvSpPr>
            <p:spPr bwMode="auto">
              <a:xfrm>
                <a:off x="1220" y="319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40" name="Oval 304"/>
              <p:cNvSpPr>
                <a:spLocks noChangeArrowheads="1"/>
              </p:cNvSpPr>
              <p:nvPr/>
            </p:nvSpPr>
            <p:spPr bwMode="auto">
              <a:xfrm>
                <a:off x="1406" y="319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41" name="Oval 305"/>
              <p:cNvSpPr>
                <a:spLocks noChangeArrowheads="1"/>
              </p:cNvSpPr>
              <p:nvPr/>
            </p:nvSpPr>
            <p:spPr bwMode="auto">
              <a:xfrm>
                <a:off x="1591" y="319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42" name="Oval 306"/>
              <p:cNvSpPr>
                <a:spLocks noChangeArrowheads="1"/>
              </p:cNvSpPr>
              <p:nvPr/>
            </p:nvSpPr>
            <p:spPr bwMode="auto">
              <a:xfrm>
                <a:off x="1776" y="319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43" name="Oval 307"/>
              <p:cNvSpPr>
                <a:spLocks noChangeArrowheads="1"/>
              </p:cNvSpPr>
              <p:nvPr/>
            </p:nvSpPr>
            <p:spPr bwMode="auto">
              <a:xfrm>
                <a:off x="1961" y="319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44" name="Oval 308"/>
              <p:cNvSpPr>
                <a:spLocks noChangeArrowheads="1"/>
              </p:cNvSpPr>
              <p:nvPr/>
            </p:nvSpPr>
            <p:spPr bwMode="auto">
              <a:xfrm>
                <a:off x="665" y="301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45" name="Oval 309"/>
              <p:cNvSpPr>
                <a:spLocks noChangeArrowheads="1"/>
              </p:cNvSpPr>
              <p:nvPr/>
            </p:nvSpPr>
            <p:spPr bwMode="auto">
              <a:xfrm>
                <a:off x="850" y="301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46" name="Oval 310"/>
              <p:cNvSpPr>
                <a:spLocks noChangeArrowheads="1"/>
              </p:cNvSpPr>
              <p:nvPr/>
            </p:nvSpPr>
            <p:spPr bwMode="auto">
              <a:xfrm>
                <a:off x="1035" y="301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47" name="Oval 311"/>
              <p:cNvSpPr>
                <a:spLocks noChangeArrowheads="1"/>
              </p:cNvSpPr>
              <p:nvPr/>
            </p:nvSpPr>
            <p:spPr bwMode="auto">
              <a:xfrm>
                <a:off x="1220" y="301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48" name="Oval 312"/>
              <p:cNvSpPr>
                <a:spLocks noChangeArrowheads="1"/>
              </p:cNvSpPr>
              <p:nvPr/>
            </p:nvSpPr>
            <p:spPr bwMode="auto">
              <a:xfrm>
                <a:off x="1406" y="301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49" name="Oval 313"/>
              <p:cNvSpPr>
                <a:spLocks noChangeArrowheads="1"/>
              </p:cNvSpPr>
              <p:nvPr/>
            </p:nvSpPr>
            <p:spPr bwMode="auto">
              <a:xfrm>
                <a:off x="1591" y="301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50" name="Oval 314"/>
              <p:cNvSpPr>
                <a:spLocks noChangeArrowheads="1"/>
              </p:cNvSpPr>
              <p:nvPr/>
            </p:nvSpPr>
            <p:spPr bwMode="auto">
              <a:xfrm>
                <a:off x="1776" y="301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51" name="Oval 315"/>
              <p:cNvSpPr>
                <a:spLocks noChangeArrowheads="1"/>
              </p:cNvSpPr>
              <p:nvPr/>
            </p:nvSpPr>
            <p:spPr bwMode="auto">
              <a:xfrm>
                <a:off x="1961" y="301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52" name="Oval 316"/>
              <p:cNvSpPr>
                <a:spLocks noChangeArrowheads="1"/>
              </p:cNvSpPr>
              <p:nvPr/>
            </p:nvSpPr>
            <p:spPr bwMode="auto">
              <a:xfrm>
                <a:off x="665" y="282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53" name="Oval 317"/>
              <p:cNvSpPr>
                <a:spLocks noChangeArrowheads="1"/>
              </p:cNvSpPr>
              <p:nvPr/>
            </p:nvSpPr>
            <p:spPr bwMode="auto">
              <a:xfrm>
                <a:off x="850" y="282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54" name="Oval 318"/>
              <p:cNvSpPr>
                <a:spLocks noChangeArrowheads="1"/>
              </p:cNvSpPr>
              <p:nvPr/>
            </p:nvSpPr>
            <p:spPr bwMode="auto">
              <a:xfrm>
                <a:off x="1035" y="282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55" name="Oval 319"/>
              <p:cNvSpPr>
                <a:spLocks noChangeArrowheads="1"/>
              </p:cNvSpPr>
              <p:nvPr/>
            </p:nvSpPr>
            <p:spPr bwMode="auto">
              <a:xfrm>
                <a:off x="1220" y="282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56" name="Oval 320"/>
              <p:cNvSpPr>
                <a:spLocks noChangeArrowheads="1"/>
              </p:cNvSpPr>
              <p:nvPr/>
            </p:nvSpPr>
            <p:spPr bwMode="auto">
              <a:xfrm>
                <a:off x="1406" y="282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57" name="Oval 321"/>
              <p:cNvSpPr>
                <a:spLocks noChangeArrowheads="1"/>
              </p:cNvSpPr>
              <p:nvPr/>
            </p:nvSpPr>
            <p:spPr bwMode="auto">
              <a:xfrm>
                <a:off x="1591" y="282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58" name="Oval 322"/>
              <p:cNvSpPr>
                <a:spLocks noChangeArrowheads="1"/>
              </p:cNvSpPr>
              <p:nvPr/>
            </p:nvSpPr>
            <p:spPr bwMode="auto">
              <a:xfrm>
                <a:off x="1776" y="282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59" name="Oval 323"/>
              <p:cNvSpPr>
                <a:spLocks noChangeArrowheads="1"/>
              </p:cNvSpPr>
              <p:nvPr/>
            </p:nvSpPr>
            <p:spPr bwMode="auto">
              <a:xfrm>
                <a:off x="1961" y="282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60" name="Oval 324"/>
              <p:cNvSpPr>
                <a:spLocks noChangeArrowheads="1"/>
              </p:cNvSpPr>
              <p:nvPr/>
            </p:nvSpPr>
            <p:spPr bwMode="auto">
              <a:xfrm>
                <a:off x="665" y="264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61" name="Oval 325"/>
              <p:cNvSpPr>
                <a:spLocks noChangeArrowheads="1"/>
              </p:cNvSpPr>
              <p:nvPr/>
            </p:nvSpPr>
            <p:spPr bwMode="auto">
              <a:xfrm>
                <a:off x="850" y="264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62" name="Oval 326"/>
              <p:cNvSpPr>
                <a:spLocks noChangeArrowheads="1"/>
              </p:cNvSpPr>
              <p:nvPr/>
            </p:nvSpPr>
            <p:spPr bwMode="auto">
              <a:xfrm>
                <a:off x="1035" y="264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63" name="Oval 327"/>
              <p:cNvSpPr>
                <a:spLocks noChangeArrowheads="1"/>
              </p:cNvSpPr>
              <p:nvPr/>
            </p:nvSpPr>
            <p:spPr bwMode="auto">
              <a:xfrm>
                <a:off x="1220" y="264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64" name="Oval 328"/>
              <p:cNvSpPr>
                <a:spLocks noChangeArrowheads="1"/>
              </p:cNvSpPr>
              <p:nvPr/>
            </p:nvSpPr>
            <p:spPr bwMode="auto">
              <a:xfrm>
                <a:off x="1406" y="264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65" name="Oval 329"/>
              <p:cNvSpPr>
                <a:spLocks noChangeArrowheads="1"/>
              </p:cNvSpPr>
              <p:nvPr/>
            </p:nvSpPr>
            <p:spPr bwMode="auto">
              <a:xfrm>
                <a:off x="1591" y="264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66" name="Oval 330"/>
              <p:cNvSpPr>
                <a:spLocks noChangeArrowheads="1"/>
              </p:cNvSpPr>
              <p:nvPr/>
            </p:nvSpPr>
            <p:spPr bwMode="auto">
              <a:xfrm>
                <a:off x="1776" y="264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67" name="Oval 331"/>
              <p:cNvSpPr>
                <a:spLocks noChangeArrowheads="1"/>
              </p:cNvSpPr>
              <p:nvPr/>
            </p:nvSpPr>
            <p:spPr bwMode="auto">
              <a:xfrm>
                <a:off x="1961" y="264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68" name="Oval 332"/>
              <p:cNvSpPr>
                <a:spLocks noChangeArrowheads="1"/>
              </p:cNvSpPr>
              <p:nvPr/>
            </p:nvSpPr>
            <p:spPr bwMode="auto">
              <a:xfrm>
                <a:off x="665" y="245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69" name="Oval 333"/>
              <p:cNvSpPr>
                <a:spLocks noChangeArrowheads="1"/>
              </p:cNvSpPr>
              <p:nvPr/>
            </p:nvSpPr>
            <p:spPr bwMode="auto">
              <a:xfrm>
                <a:off x="850" y="245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70" name="Oval 334"/>
              <p:cNvSpPr>
                <a:spLocks noChangeArrowheads="1"/>
              </p:cNvSpPr>
              <p:nvPr/>
            </p:nvSpPr>
            <p:spPr bwMode="auto">
              <a:xfrm>
                <a:off x="1035" y="245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71" name="Oval 335"/>
              <p:cNvSpPr>
                <a:spLocks noChangeArrowheads="1"/>
              </p:cNvSpPr>
              <p:nvPr/>
            </p:nvSpPr>
            <p:spPr bwMode="auto">
              <a:xfrm>
                <a:off x="1220" y="245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72" name="Oval 336"/>
              <p:cNvSpPr>
                <a:spLocks noChangeArrowheads="1"/>
              </p:cNvSpPr>
              <p:nvPr/>
            </p:nvSpPr>
            <p:spPr bwMode="auto">
              <a:xfrm>
                <a:off x="1406" y="245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73" name="Oval 337"/>
              <p:cNvSpPr>
                <a:spLocks noChangeArrowheads="1"/>
              </p:cNvSpPr>
              <p:nvPr/>
            </p:nvSpPr>
            <p:spPr bwMode="auto">
              <a:xfrm>
                <a:off x="1591" y="245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74" name="Oval 338"/>
              <p:cNvSpPr>
                <a:spLocks noChangeArrowheads="1"/>
              </p:cNvSpPr>
              <p:nvPr/>
            </p:nvSpPr>
            <p:spPr bwMode="auto">
              <a:xfrm>
                <a:off x="1776" y="245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75" name="Oval 339"/>
              <p:cNvSpPr>
                <a:spLocks noChangeArrowheads="1"/>
              </p:cNvSpPr>
              <p:nvPr/>
            </p:nvSpPr>
            <p:spPr bwMode="auto">
              <a:xfrm>
                <a:off x="1961" y="245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76" name="Oval 340"/>
              <p:cNvSpPr>
                <a:spLocks noChangeArrowheads="1"/>
              </p:cNvSpPr>
              <p:nvPr/>
            </p:nvSpPr>
            <p:spPr bwMode="auto">
              <a:xfrm>
                <a:off x="665" y="227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77" name="Oval 341"/>
              <p:cNvSpPr>
                <a:spLocks noChangeArrowheads="1"/>
              </p:cNvSpPr>
              <p:nvPr/>
            </p:nvSpPr>
            <p:spPr bwMode="auto">
              <a:xfrm>
                <a:off x="850" y="227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78" name="Oval 342"/>
              <p:cNvSpPr>
                <a:spLocks noChangeArrowheads="1"/>
              </p:cNvSpPr>
              <p:nvPr/>
            </p:nvSpPr>
            <p:spPr bwMode="auto">
              <a:xfrm>
                <a:off x="1035" y="227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79" name="Oval 343"/>
              <p:cNvSpPr>
                <a:spLocks noChangeArrowheads="1"/>
              </p:cNvSpPr>
              <p:nvPr/>
            </p:nvSpPr>
            <p:spPr bwMode="auto">
              <a:xfrm>
                <a:off x="1220" y="227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80" name="Oval 344"/>
              <p:cNvSpPr>
                <a:spLocks noChangeArrowheads="1"/>
              </p:cNvSpPr>
              <p:nvPr/>
            </p:nvSpPr>
            <p:spPr bwMode="auto">
              <a:xfrm>
                <a:off x="1406" y="227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81" name="Oval 345"/>
              <p:cNvSpPr>
                <a:spLocks noChangeArrowheads="1"/>
              </p:cNvSpPr>
              <p:nvPr/>
            </p:nvSpPr>
            <p:spPr bwMode="auto">
              <a:xfrm>
                <a:off x="1591" y="227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82" name="Oval 346"/>
              <p:cNvSpPr>
                <a:spLocks noChangeArrowheads="1"/>
              </p:cNvSpPr>
              <p:nvPr/>
            </p:nvSpPr>
            <p:spPr bwMode="auto">
              <a:xfrm>
                <a:off x="1776" y="227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83" name="Oval 347"/>
              <p:cNvSpPr>
                <a:spLocks noChangeArrowheads="1"/>
              </p:cNvSpPr>
              <p:nvPr/>
            </p:nvSpPr>
            <p:spPr bwMode="auto">
              <a:xfrm>
                <a:off x="1961" y="227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84" name="Oval 348"/>
              <p:cNvSpPr>
                <a:spLocks noChangeArrowheads="1"/>
              </p:cNvSpPr>
              <p:nvPr/>
            </p:nvSpPr>
            <p:spPr bwMode="auto">
              <a:xfrm>
                <a:off x="665" y="208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85" name="Oval 349"/>
              <p:cNvSpPr>
                <a:spLocks noChangeArrowheads="1"/>
              </p:cNvSpPr>
              <p:nvPr/>
            </p:nvSpPr>
            <p:spPr bwMode="auto">
              <a:xfrm>
                <a:off x="850" y="208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86" name="Oval 350"/>
              <p:cNvSpPr>
                <a:spLocks noChangeArrowheads="1"/>
              </p:cNvSpPr>
              <p:nvPr/>
            </p:nvSpPr>
            <p:spPr bwMode="auto">
              <a:xfrm>
                <a:off x="1035" y="208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87" name="Oval 351"/>
              <p:cNvSpPr>
                <a:spLocks noChangeArrowheads="1"/>
              </p:cNvSpPr>
              <p:nvPr/>
            </p:nvSpPr>
            <p:spPr bwMode="auto">
              <a:xfrm>
                <a:off x="1220" y="208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88" name="Oval 352"/>
              <p:cNvSpPr>
                <a:spLocks noChangeArrowheads="1"/>
              </p:cNvSpPr>
              <p:nvPr/>
            </p:nvSpPr>
            <p:spPr bwMode="auto">
              <a:xfrm>
                <a:off x="1406" y="208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89" name="Oval 353"/>
              <p:cNvSpPr>
                <a:spLocks noChangeArrowheads="1"/>
              </p:cNvSpPr>
              <p:nvPr/>
            </p:nvSpPr>
            <p:spPr bwMode="auto">
              <a:xfrm>
                <a:off x="1591" y="208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90" name="Oval 354"/>
              <p:cNvSpPr>
                <a:spLocks noChangeArrowheads="1"/>
              </p:cNvSpPr>
              <p:nvPr/>
            </p:nvSpPr>
            <p:spPr bwMode="auto">
              <a:xfrm>
                <a:off x="1776" y="208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91" name="Oval 355"/>
              <p:cNvSpPr>
                <a:spLocks noChangeArrowheads="1"/>
              </p:cNvSpPr>
              <p:nvPr/>
            </p:nvSpPr>
            <p:spPr bwMode="auto">
              <a:xfrm>
                <a:off x="1961" y="208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91492" name="Text Box 356"/>
          <p:cNvSpPr txBox="1">
            <a:spLocks noChangeArrowheads="1"/>
          </p:cNvSpPr>
          <p:nvPr/>
        </p:nvSpPr>
        <p:spPr bwMode="auto">
          <a:xfrm>
            <a:off x="2438400" y="2667000"/>
            <a:ext cx="366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u="sng">
                <a:latin typeface="Courier New" pitchFamily="49" charset="0"/>
              </a:rPr>
              <a:t>A</a:t>
            </a:r>
          </a:p>
        </p:txBody>
      </p:sp>
      <p:sp>
        <p:nvSpPr>
          <p:cNvPr id="91494" name="Text Box 358"/>
          <p:cNvSpPr txBox="1">
            <a:spLocks noChangeArrowheads="1"/>
          </p:cNvSpPr>
          <p:nvPr/>
        </p:nvSpPr>
        <p:spPr bwMode="auto">
          <a:xfrm>
            <a:off x="6400800" y="2667000"/>
            <a:ext cx="366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u="sng">
                <a:latin typeface="Courier New" pitchFamily="49" charset="0"/>
              </a:rPr>
              <a:t>B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A5FDC4A-8F97-478E-A652-E65994CB0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50996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When Do Cache Misses Occur?</a:t>
            </a:r>
          </a:p>
        </p:txBody>
      </p:sp>
      <p:sp>
        <p:nvSpPr>
          <p:cNvPr id="92163" name="Text Box 3"/>
          <p:cNvSpPr txBox="1">
            <a:spLocks noChangeArrowheads="1"/>
          </p:cNvSpPr>
          <p:nvPr/>
        </p:nvSpPr>
        <p:spPr bwMode="auto">
          <a:xfrm>
            <a:off x="914400" y="2514600"/>
            <a:ext cx="3352800" cy="94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>
                <a:latin typeface="Courier New" pitchFamily="49" charset="0"/>
              </a:rPr>
              <a:t>for </a:t>
            </a:r>
            <a:r>
              <a:rPr lang="en-US" sz="1800" b="1">
                <a:solidFill>
                  <a:srgbClr val="0000CC"/>
                </a:solidFill>
                <a:latin typeface="Courier New" pitchFamily="49" charset="0"/>
              </a:rPr>
              <a:t>i</a:t>
            </a:r>
            <a:r>
              <a:rPr lang="en-US" sz="1800" b="1">
                <a:latin typeface="Courier New" pitchFamily="49" charset="0"/>
              </a:rPr>
              <a:t> = 0 to N-1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>
                <a:latin typeface="Courier New" pitchFamily="49" charset="0"/>
              </a:rPr>
              <a:t>	for </a:t>
            </a:r>
            <a:r>
              <a:rPr lang="en-US" sz="1800" b="1">
                <a:solidFill>
                  <a:srgbClr val="CC0066"/>
                </a:solidFill>
                <a:latin typeface="Courier New" pitchFamily="49" charset="0"/>
              </a:rPr>
              <a:t>j</a:t>
            </a:r>
            <a:r>
              <a:rPr lang="en-US" sz="1800" b="1">
                <a:latin typeface="Courier New" pitchFamily="49" charset="0"/>
              </a:rPr>
              <a:t> = 0 to N-1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>
                <a:latin typeface="Courier New" pitchFamily="49" charset="0"/>
              </a:rPr>
              <a:t>		A[i+j][0] = i*j;</a:t>
            </a:r>
            <a:endParaRPr lang="en-US" sz="1800">
              <a:latin typeface="Courier New" pitchFamily="49" charset="0"/>
            </a:endParaRPr>
          </a:p>
        </p:txBody>
      </p:sp>
      <p:grpSp>
        <p:nvGrpSpPr>
          <p:cNvPr id="92164" name="Group 4"/>
          <p:cNvGrpSpPr>
            <a:grpSpLocks/>
          </p:cNvGrpSpPr>
          <p:nvPr/>
        </p:nvGrpSpPr>
        <p:grpSpPr bwMode="auto">
          <a:xfrm>
            <a:off x="4648200" y="2286000"/>
            <a:ext cx="2895600" cy="2798763"/>
            <a:chOff x="432" y="1920"/>
            <a:chExt cx="1824" cy="1763"/>
          </a:xfrm>
        </p:grpSpPr>
        <p:sp>
          <p:nvSpPr>
            <p:cNvPr id="92165" name="Line 5"/>
            <p:cNvSpPr>
              <a:spLocks noChangeShapeType="1"/>
            </p:cNvSpPr>
            <p:nvPr/>
          </p:nvSpPr>
          <p:spPr bwMode="auto">
            <a:xfrm flipH="1" flipV="1">
              <a:off x="720" y="1920"/>
              <a:ext cx="0" cy="1488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166" name="Line 6"/>
            <p:cNvSpPr>
              <a:spLocks noChangeShapeType="1"/>
            </p:cNvSpPr>
            <p:nvPr/>
          </p:nvSpPr>
          <p:spPr bwMode="auto">
            <a:xfrm flipV="1">
              <a:off x="720" y="3408"/>
              <a:ext cx="1536" cy="0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167" name="Text Box 7"/>
            <p:cNvSpPr txBox="1">
              <a:spLocks noChangeArrowheads="1"/>
            </p:cNvSpPr>
            <p:nvPr/>
          </p:nvSpPr>
          <p:spPr bwMode="auto">
            <a:xfrm>
              <a:off x="432" y="1968"/>
              <a:ext cx="183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>
                  <a:solidFill>
                    <a:srgbClr val="0000CC"/>
                  </a:solidFill>
                  <a:latin typeface="Courier New" pitchFamily="49" charset="0"/>
                </a:rPr>
                <a:t>i</a:t>
              </a:r>
              <a:endParaRPr lang="en-US" sz="1800">
                <a:solidFill>
                  <a:srgbClr val="0000CC"/>
                </a:solidFill>
                <a:latin typeface="Courier New" pitchFamily="49" charset="0"/>
              </a:endParaRPr>
            </a:p>
          </p:txBody>
        </p:sp>
        <p:sp>
          <p:nvSpPr>
            <p:cNvPr id="92168" name="Text Box 8"/>
            <p:cNvSpPr txBox="1">
              <a:spLocks noChangeArrowheads="1"/>
            </p:cNvSpPr>
            <p:nvPr/>
          </p:nvSpPr>
          <p:spPr bwMode="auto">
            <a:xfrm>
              <a:off x="2016" y="3504"/>
              <a:ext cx="184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>
                  <a:solidFill>
                    <a:srgbClr val="CC0066"/>
                  </a:solidFill>
                  <a:latin typeface="Courier New" pitchFamily="49" charset="0"/>
                </a:rPr>
                <a:t>j</a:t>
              </a:r>
              <a:endParaRPr lang="en-US" sz="1800">
                <a:solidFill>
                  <a:srgbClr val="CC0066"/>
                </a:solidFill>
                <a:latin typeface="Courier New" pitchFamily="49" charset="0"/>
              </a:endParaRPr>
            </a:p>
          </p:txBody>
        </p:sp>
        <p:grpSp>
          <p:nvGrpSpPr>
            <p:cNvPr id="92169" name="Group 9"/>
            <p:cNvGrpSpPr>
              <a:grpSpLocks/>
            </p:cNvGrpSpPr>
            <p:nvPr/>
          </p:nvGrpSpPr>
          <p:grpSpPr bwMode="auto">
            <a:xfrm>
              <a:off x="672" y="2064"/>
              <a:ext cx="1388" cy="1388"/>
              <a:chOff x="665" y="2089"/>
              <a:chExt cx="1388" cy="1388"/>
            </a:xfrm>
          </p:grpSpPr>
          <p:sp>
            <p:nvSpPr>
              <p:cNvPr id="92170" name="Oval 10"/>
              <p:cNvSpPr>
                <a:spLocks noChangeArrowheads="1"/>
              </p:cNvSpPr>
              <p:nvPr/>
            </p:nvSpPr>
            <p:spPr bwMode="auto">
              <a:xfrm>
                <a:off x="665" y="338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71" name="Oval 11"/>
              <p:cNvSpPr>
                <a:spLocks noChangeArrowheads="1"/>
              </p:cNvSpPr>
              <p:nvPr/>
            </p:nvSpPr>
            <p:spPr bwMode="auto">
              <a:xfrm>
                <a:off x="850" y="338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72" name="Oval 12"/>
              <p:cNvSpPr>
                <a:spLocks noChangeArrowheads="1"/>
              </p:cNvSpPr>
              <p:nvPr/>
            </p:nvSpPr>
            <p:spPr bwMode="auto">
              <a:xfrm>
                <a:off x="1035" y="338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73" name="Oval 13"/>
              <p:cNvSpPr>
                <a:spLocks noChangeArrowheads="1"/>
              </p:cNvSpPr>
              <p:nvPr/>
            </p:nvSpPr>
            <p:spPr bwMode="auto">
              <a:xfrm>
                <a:off x="1220" y="338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74" name="Oval 14"/>
              <p:cNvSpPr>
                <a:spLocks noChangeArrowheads="1"/>
              </p:cNvSpPr>
              <p:nvPr/>
            </p:nvSpPr>
            <p:spPr bwMode="auto">
              <a:xfrm>
                <a:off x="1406" y="338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75" name="Oval 15"/>
              <p:cNvSpPr>
                <a:spLocks noChangeArrowheads="1"/>
              </p:cNvSpPr>
              <p:nvPr/>
            </p:nvSpPr>
            <p:spPr bwMode="auto">
              <a:xfrm>
                <a:off x="1591" y="338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76" name="Oval 16"/>
              <p:cNvSpPr>
                <a:spLocks noChangeArrowheads="1"/>
              </p:cNvSpPr>
              <p:nvPr/>
            </p:nvSpPr>
            <p:spPr bwMode="auto">
              <a:xfrm>
                <a:off x="1776" y="338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77" name="Oval 17"/>
              <p:cNvSpPr>
                <a:spLocks noChangeArrowheads="1"/>
              </p:cNvSpPr>
              <p:nvPr/>
            </p:nvSpPr>
            <p:spPr bwMode="auto">
              <a:xfrm>
                <a:off x="1961" y="338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78" name="Oval 18"/>
              <p:cNvSpPr>
                <a:spLocks noChangeArrowheads="1"/>
              </p:cNvSpPr>
              <p:nvPr/>
            </p:nvSpPr>
            <p:spPr bwMode="auto">
              <a:xfrm>
                <a:off x="665" y="319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79" name="Oval 19"/>
              <p:cNvSpPr>
                <a:spLocks noChangeArrowheads="1"/>
              </p:cNvSpPr>
              <p:nvPr/>
            </p:nvSpPr>
            <p:spPr bwMode="auto">
              <a:xfrm>
                <a:off x="850" y="319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80" name="Oval 20"/>
              <p:cNvSpPr>
                <a:spLocks noChangeArrowheads="1"/>
              </p:cNvSpPr>
              <p:nvPr/>
            </p:nvSpPr>
            <p:spPr bwMode="auto">
              <a:xfrm>
                <a:off x="1035" y="319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81" name="Oval 21"/>
              <p:cNvSpPr>
                <a:spLocks noChangeArrowheads="1"/>
              </p:cNvSpPr>
              <p:nvPr/>
            </p:nvSpPr>
            <p:spPr bwMode="auto">
              <a:xfrm>
                <a:off x="1220" y="319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82" name="Oval 22"/>
              <p:cNvSpPr>
                <a:spLocks noChangeArrowheads="1"/>
              </p:cNvSpPr>
              <p:nvPr/>
            </p:nvSpPr>
            <p:spPr bwMode="auto">
              <a:xfrm>
                <a:off x="1406" y="319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83" name="Oval 23"/>
              <p:cNvSpPr>
                <a:spLocks noChangeArrowheads="1"/>
              </p:cNvSpPr>
              <p:nvPr/>
            </p:nvSpPr>
            <p:spPr bwMode="auto">
              <a:xfrm>
                <a:off x="1591" y="319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84" name="Oval 24"/>
              <p:cNvSpPr>
                <a:spLocks noChangeArrowheads="1"/>
              </p:cNvSpPr>
              <p:nvPr/>
            </p:nvSpPr>
            <p:spPr bwMode="auto">
              <a:xfrm>
                <a:off x="1776" y="319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85" name="Oval 25"/>
              <p:cNvSpPr>
                <a:spLocks noChangeArrowheads="1"/>
              </p:cNvSpPr>
              <p:nvPr/>
            </p:nvSpPr>
            <p:spPr bwMode="auto">
              <a:xfrm>
                <a:off x="1961" y="319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86" name="Oval 26"/>
              <p:cNvSpPr>
                <a:spLocks noChangeArrowheads="1"/>
              </p:cNvSpPr>
              <p:nvPr/>
            </p:nvSpPr>
            <p:spPr bwMode="auto">
              <a:xfrm>
                <a:off x="665" y="301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87" name="Oval 27"/>
              <p:cNvSpPr>
                <a:spLocks noChangeArrowheads="1"/>
              </p:cNvSpPr>
              <p:nvPr/>
            </p:nvSpPr>
            <p:spPr bwMode="auto">
              <a:xfrm>
                <a:off x="850" y="301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88" name="Oval 28"/>
              <p:cNvSpPr>
                <a:spLocks noChangeArrowheads="1"/>
              </p:cNvSpPr>
              <p:nvPr/>
            </p:nvSpPr>
            <p:spPr bwMode="auto">
              <a:xfrm>
                <a:off x="1035" y="301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89" name="Oval 29"/>
              <p:cNvSpPr>
                <a:spLocks noChangeArrowheads="1"/>
              </p:cNvSpPr>
              <p:nvPr/>
            </p:nvSpPr>
            <p:spPr bwMode="auto">
              <a:xfrm>
                <a:off x="1220" y="301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90" name="Oval 30"/>
              <p:cNvSpPr>
                <a:spLocks noChangeArrowheads="1"/>
              </p:cNvSpPr>
              <p:nvPr/>
            </p:nvSpPr>
            <p:spPr bwMode="auto">
              <a:xfrm>
                <a:off x="1406" y="301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91" name="Oval 31"/>
              <p:cNvSpPr>
                <a:spLocks noChangeArrowheads="1"/>
              </p:cNvSpPr>
              <p:nvPr/>
            </p:nvSpPr>
            <p:spPr bwMode="auto">
              <a:xfrm>
                <a:off x="1591" y="301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92" name="Oval 32"/>
              <p:cNvSpPr>
                <a:spLocks noChangeArrowheads="1"/>
              </p:cNvSpPr>
              <p:nvPr/>
            </p:nvSpPr>
            <p:spPr bwMode="auto">
              <a:xfrm>
                <a:off x="1776" y="301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93" name="Oval 33"/>
              <p:cNvSpPr>
                <a:spLocks noChangeArrowheads="1"/>
              </p:cNvSpPr>
              <p:nvPr/>
            </p:nvSpPr>
            <p:spPr bwMode="auto">
              <a:xfrm>
                <a:off x="1961" y="301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94" name="Oval 34"/>
              <p:cNvSpPr>
                <a:spLocks noChangeArrowheads="1"/>
              </p:cNvSpPr>
              <p:nvPr/>
            </p:nvSpPr>
            <p:spPr bwMode="auto">
              <a:xfrm>
                <a:off x="665" y="282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95" name="Oval 35"/>
              <p:cNvSpPr>
                <a:spLocks noChangeArrowheads="1"/>
              </p:cNvSpPr>
              <p:nvPr/>
            </p:nvSpPr>
            <p:spPr bwMode="auto">
              <a:xfrm>
                <a:off x="850" y="282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96" name="Oval 36"/>
              <p:cNvSpPr>
                <a:spLocks noChangeArrowheads="1"/>
              </p:cNvSpPr>
              <p:nvPr/>
            </p:nvSpPr>
            <p:spPr bwMode="auto">
              <a:xfrm>
                <a:off x="1035" y="282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97" name="Oval 37"/>
              <p:cNvSpPr>
                <a:spLocks noChangeArrowheads="1"/>
              </p:cNvSpPr>
              <p:nvPr/>
            </p:nvSpPr>
            <p:spPr bwMode="auto">
              <a:xfrm>
                <a:off x="1220" y="282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98" name="Oval 38"/>
              <p:cNvSpPr>
                <a:spLocks noChangeArrowheads="1"/>
              </p:cNvSpPr>
              <p:nvPr/>
            </p:nvSpPr>
            <p:spPr bwMode="auto">
              <a:xfrm>
                <a:off x="1406" y="282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99" name="Oval 39"/>
              <p:cNvSpPr>
                <a:spLocks noChangeArrowheads="1"/>
              </p:cNvSpPr>
              <p:nvPr/>
            </p:nvSpPr>
            <p:spPr bwMode="auto">
              <a:xfrm>
                <a:off x="1591" y="282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00" name="Oval 40"/>
              <p:cNvSpPr>
                <a:spLocks noChangeArrowheads="1"/>
              </p:cNvSpPr>
              <p:nvPr/>
            </p:nvSpPr>
            <p:spPr bwMode="auto">
              <a:xfrm>
                <a:off x="1776" y="282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01" name="Oval 41"/>
              <p:cNvSpPr>
                <a:spLocks noChangeArrowheads="1"/>
              </p:cNvSpPr>
              <p:nvPr/>
            </p:nvSpPr>
            <p:spPr bwMode="auto">
              <a:xfrm>
                <a:off x="1961" y="282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02" name="Oval 42"/>
              <p:cNvSpPr>
                <a:spLocks noChangeArrowheads="1"/>
              </p:cNvSpPr>
              <p:nvPr/>
            </p:nvSpPr>
            <p:spPr bwMode="auto">
              <a:xfrm>
                <a:off x="665" y="264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03" name="Oval 43"/>
              <p:cNvSpPr>
                <a:spLocks noChangeArrowheads="1"/>
              </p:cNvSpPr>
              <p:nvPr/>
            </p:nvSpPr>
            <p:spPr bwMode="auto">
              <a:xfrm>
                <a:off x="850" y="264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04" name="Oval 44"/>
              <p:cNvSpPr>
                <a:spLocks noChangeArrowheads="1"/>
              </p:cNvSpPr>
              <p:nvPr/>
            </p:nvSpPr>
            <p:spPr bwMode="auto">
              <a:xfrm>
                <a:off x="1035" y="264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05" name="Oval 45"/>
              <p:cNvSpPr>
                <a:spLocks noChangeArrowheads="1"/>
              </p:cNvSpPr>
              <p:nvPr/>
            </p:nvSpPr>
            <p:spPr bwMode="auto">
              <a:xfrm>
                <a:off x="1220" y="264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06" name="Oval 46"/>
              <p:cNvSpPr>
                <a:spLocks noChangeArrowheads="1"/>
              </p:cNvSpPr>
              <p:nvPr/>
            </p:nvSpPr>
            <p:spPr bwMode="auto">
              <a:xfrm>
                <a:off x="1406" y="264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07" name="Oval 47"/>
              <p:cNvSpPr>
                <a:spLocks noChangeArrowheads="1"/>
              </p:cNvSpPr>
              <p:nvPr/>
            </p:nvSpPr>
            <p:spPr bwMode="auto">
              <a:xfrm>
                <a:off x="1591" y="264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08" name="Oval 48"/>
              <p:cNvSpPr>
                <a:spLocks noChangeArrowheads="1"/>
              </p:cNvSpPr>
              <p:nvPr/>
            </p:nvSpPr>
            <p:spPr bwMode="auto">
              <a:xfrm>
                <a:off x="1776" y="264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09" name="Oval 49"/>
              <p:cNvSpPr>
                <a:spLocks noChangeArrowheads="1"/>
              </p:cNvSpPr>
              <p:nvPr/>
            </p:nvSpPr>
            <p:spPr bwMode="auto">
              <a:xfrm>
                <a:off x="1961" y="264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10" name="Oval 50"/>
              <p:cNvSpPr>
                <a:spLocks noChangeArrowheads="1"/>
              </p:cNvSpPr>
              <p:nvPr/>
            </p:nvSpPr>
            <p:spPr bwMode="auto">
              <a:xfrm>
                <a:off x="665" y="245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11" name="Oval 51"/>
              <p:cNvSpPr>
                <a:spLocks noChangeArrowheads="1"/>
              </p:cNvSpPr>
              <p:nvPr/>
            </p:nvSpPr>
            <p:spPr bwMode="auto">
              <a:xfrm>
                <a:off x="850" y="245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12" name="Oval 52"/>
              <p:cNvSpPr>
                <a:spLocks noChangeArrowheads="1"/>
              </p:cNvSpPr>
              <p:nvPr/>
            </p:nvSpPr>
            <p:spPr bwMode="auto">
              <a:xfrm>
                <a:off x="1035" y="245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13" name="Oval 53"/>
              <p:cNvSpPr>
                <a:spLocks noChangeArrowheads="1"/>
              </p:cNvSpPr>
              <p:nvPr/>
            </p:nvSpPr>
            <p:spPr bwMode="auto">
              <a:xfrm>
                <a:off x="1220" y="245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14" name="Oval 54"/>
              <p:cNvSpPr>
                <a:spLocks noChangeArrowheads="1"/>
              </p:cNvSpPr>
              <p:nvPr/>
            </p:nvSpPr>
            <p:spPr bwMode="auto">
              <a:xfrm>
                <a:off x="1406" y="245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15" name="Oval 55"/>
              <p:cNvSpPr>
                <a:spLocks noChangeArrowheads="1"/>
              </p:cNvSpPr>
              <p:nvPr/>
            </p:nvSpPr>
            <p:spPr bwMode="auto">
              <a:xfrm>
                <a:off x="1591" y="245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16" name="Oval 56"/>
              <p:cNvSpPr>
                <a:spLocks noChangeArrowheads="1"/>
              </p:cNvSpPr>
              <p:nvPr/>
            </p:nvSpPr>
            <p:spPr bwMode="auto">
              <a:xfrm>
                <a:off x="1776" y="245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17" name="Oval 57"/>
              <p:cNvSpPr>
                <a:spLocks noChangeArrowheads="1"/>
              </p:cNvSpPr>
              <p:nvPr/>
            </p:nvSpPr>
            <p:spPr bwMode="auto">
              <a:xfrm>
                <a:off x="1961" y="245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18" name="Oval 58"/>
              <p:cNvSpPr>
                <a:spLocks noChangeArrowheads="1"/>
              </p:cNvSpPr>
              <p:nvPr/>
            </p:nvSpPr>
            <p:spPr bwMode="auto">
              <a:xfrm>
                <a:off x="665" y="227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19" name="Oval 59"/>
              <p:cNvSpPr>
                <a:spLocks noChangeArrowheads="1"/>
              </p:cNvSpPr>
              <p:nvPr/>
            </p:nvSpPr>
            <p:spPr bwMode="auto">
              <a:xfrm>
                <a:off x="850" y="227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20" name="Oval 60"/>
              <p:cNvSpPr>
                <a:spLocks noChangeArrowheads="1"/>
              </p:cNvSpPr>
              <p:nvPr/>
            </p:nvSpPr>
            <p:spPr bwMode="auto">
              <a:xfrm>
                <a:off x="1035" y="227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21" name="Oval 61"/>
              <p:cNvSpPr>
                <a:spLocks noChangeArrowheads="1"/>
              </p:cNvSpPr>
              <p:nvPr/>
            </p:nvSpPr>
            <p:spPr bwMode="auto">
              <a:xfrm>
                <a:off x="1220" y="227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22" name="Oval 62"/>
              <p:cNvSpPr>
                <a:spLocks noChangeArrowheads="1"/>
              </p:cNvSpPr>
              <p:nvPr/>
            </p:nvSpPr>
            <p:spPr bwMode="auto">
              <a:xfrm>
                <a:off x="1406" y="227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23" name="Oval 63"/>
              <p:cNvSpPr>
                <a:spLocks noChangeArrowheads="1"/>
              </p:cNvSpPr>
              <p:nvPr/>
            </p:nvSpPr>
            <p:spPr bwMode="auto">
              <a:xfrm>
                <a:off x="1591" y="227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24" name="Oval 64"/>
              <p:cNvSpPr>
                <a:spLocks noChangeArrowheads="1"/>
              </p:cNvSpPr>
              <p:nvPr/>
            </p:nvSpPr>
            <p:spPr bwMode="auto">
              <a:xfrm>
                <a:off x="1776" y="227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25" name="Oval 65"/>
              <p:cNvSpPr>
                <a:spLocks noChangeArrowheads="1"/>
              </p:cNvSpPr>
              <p:nvPr/>
            </p:nvSpPr>
            <p:spPr bwMode="auto">
              <a:xfrm>
                <a:off x="1961" y="227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26" name="Oval 66"/>
              <p:cNvSpPr>
                <a:spLocks noChangeArrowheads="1"/>
              </p:cNvSpPr>
              <p:nvPr/>
            </p:nvSpPr>
            <p:spPr bwMode="auto">
              <a:xfrm>
                <a:off x="665" y="208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27" name="Oval 67"/>
              <p:cNvSpPr>
                <a:spLocks noChangeArrowheads="1"/>
              </p:cNvSpPr>
              <p:nvPr/>
            </p:nvSpPr>
            <p:spPr bwMode="auto">
              <a:xfrm>
                <a:off x="850" y="208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28" name="Oval 68"/>
              <p:cNvSpPr>
                <a:spLocks noChangeArrowheads="1"/>
              </p:cNvSpPr>
              <p:nvPr/>
            </p:nvSpPr>
            <p:spPr bwMode="auto">
              <a:xfrm>
                <a:off x="1035" y="208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29" name="Oval 69"/>
              <p:cNvSpPr>
                <a:spLocks noChangeArrowheads="1"/>
              </p:cNvSpPr>
              <p:nvPr/>
            </p:nvSpPr>
            <p:spPr bwMode="auto">
              <a:xfrm>
                <a:off x="1220" y="208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30" name="Oval 70"/>
              <p:cNvSpPr>
                <a:spLocks noChangeArrowheads="1"/>
              </p:cNvSpPr>
              <p:nvPr/>
            </p:nvSpPr>
            <p:spPr bwMode="auto">
              <a:xfrm>
                <a:off x="1406" y="208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31" name="Oval 71"/>
              <p:cNvSpPr>
                <a:spLocks noChangeArrowheads="1"/>
              </p:cNvSpPr>
              <p:nvPr/>
            </p:nvSpPr>
            <p:spPr bwMode="auto">
              <a:xfrm>
                <a:off x="1591" y="208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32" name="Oval 72"/>
              <p:cNvSpPr>
                <a:spLocks noChangeArrowheads="1"/>
              </p:cNvSpPr>
              <p:nvPr/>
            </p:nvSpPr>
            <p:spPr bwMode="auto">
              <a:xfrm>
                <a:off x="1776" y="208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33" name="Oval 73"/>
              <p:cNvSpPr>
                <a:spLocks noChangeArrowheads="1"/>
              </p:cNvSpPr>
              <p:nvPr/>
            </p:nvSpPr>
            <p:spPr bwMode="auto">
              <a:xfrm>
                <a:off x="1961" y="208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1E8AB49-6D25-42B9-A6E0-665FCE92F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189457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Optimizing the Cache Behavior of Array Accesses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178800" cy="4381500"/>
          </a:xfrm>
        </p:spPr>
        <p:txBody>
          <a:bodyPr/>
          <a:lstStyle/>
          <a:p>
            <a:r>
              <a:rPr lang="en-US" sz="2000" dirty="0"/>
              <a:t>We need to answer the following questions:</a:t>
            </a:r>
          </a:p>
          <a:p>
            <a:pPr lvl="1"/>
            <a:r>
              <a:rPr lang="en-US" sz="2000" dirty="0">
                <a:solidFill>
                  <a:srgbClr val="0000CC"/>
                </a:solidFill>
              </a:rPr>
              <a:t>when do cache misses occur?</a:t>
            </a:r>
          </a:p>
          <a:p>
            <a:pPr lvl="2"/>
            <a:r>
              <a:rPr lang="en-US" dirty="0"/>
              <a:t>use “</a:t>
            </a:r>
            <a:r>
              <a:rPr lang="en-US" dirty="0">
                <a:solidFill>
                  <a:srgbClr val="CC0066"/>
                </a:solidFill>
              </a:rPr>
              <a:t>locality analysis</a:t>
            </a:r>
            <a:r>
              <a:rPr lang="en-US" dirty="0"/>
              <a:t>”</a:t>
            </a:r>
          </a:p>
          <a:p>
            <a:pPr lvl="1"/>
            <a:r>
              <a:rPr lang="en-US" sz="2000" dirty="0">
                <a:solidFill>
                  <a:srgbClr val="0000CC"/>
                </a:solidFill>
              </a:rPr>
              <a:t>can we change the order of the iterations (or possibly data layout) to produce better behavior?</a:t>
            </a:r>
          </a:p>
          <a:p>
            <a:pPr lvl="2"/>
            <a:r>
              <a:rPr lang="en-US" dirty="0"/>
              <a:t>evaluate the cost of various alternatives</a:t>
            </a:r>
          </a:p>
          <a:p>
            <a:pPr lvl="1"/>
            <a:r>
              <a:rPr lang="en-US" sz="2000" dirty="0">
                <a:solidFill>
                  <a:srgbClr val="0000CC"/>
                </a:solidFill>
              </a:rPr>
              <a:t>does the new ordering/layout still produce correct results?</a:t>
            </a:r>
          </a:p>
          <a:p>
            <a:pPr lvl="2"/>
            <a:r>
              <a:rPr lang="en-US" dirty="0"/>
              <a:t>use “</a:t>
            </a:r>
            <a:r>
              <a:rPr lang="en-US" dirty="0">
                <a:solidFill>
                  <a:srgbClr val="CC0066"/>
                </a:solidFill>
              </a:rPr>
              <a:t>dependence analysis</a:t>
            </a:r>
            <a:r>
              <a:rPr lang="en-US" dirty="0"/>
              <a:t>”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AE4EC53-A382-4B8B-8EE0-742E2CA37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93450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3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3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Examples of Loop Transformations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178800" cy="4457700"/>
          </a:xfrm>
        </p:spPr>
        <p:txBody>
          <a:bodyPr/>
          <a:lstStyle/>
          <a:p>
            <a:r>
              <a:rPr lang="en-US" sz="2000" dirty="0"/>
              <a:t>Loop Interchange</a:t>
            </a:r>
          </a:p>
          <a:p>
            <a:r>
              <a:rPr lang="en-US" sz="2000" dirty="0"/>
              <a:t>Cache Blocking</a:t>
            </a:r>
          </a:p>
          <a:p>
            <a:r>
              <a:rPr lang="en-US" sz="2000" dirty="0"/>
              <a:t>Skewing</a:t>
            </a:r>
          </a:p>
          <a:p>
            <a:r>
              <a:rPr lang="en-US" sz="2000" dirty="0"/>
              <a:t>Loop Reversal</a:t>
            </a:r>
          </a:p>
          <a:p>
            <a:r>
              <a:rPr lang="en-US" sz="2000" dirty="0"/>
              <a:t>…</a:t>
            </a:r>
          </a:p>
          <a:p>
            <a:endParaRPr lang="en-US" sz="20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0331A46-5C6F-435F-B4FE-87D391349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8293921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Loop Interchange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562600"/>
            <a:ext cx="8178800" cy="495300"/>
          </a:xfrm>
        </p:spPr>
        <p:txBody>
          <a:bodyPr/>
          <a:lstStyle/>
          <a:p>
            <a:r>
              <a:rPr lang="en-US" sz="1800" i="1" dirty="0"/>
              <a:t>(assuming N is large relative to cache size)</a:t>
            </a:r>
          </a:p>
        </p:txBody>
      </p:sp>
      <p:sp>
        <p:nvSpPr>
          <p:cNvPr id="95236" name="Text Box 4"/>
          <p:cNvSpPr txBox="1">
            <a:spLocks noChangeArrowheads="1"/>
          </p:cNvSpPr>
          <p:nvPr/>
        </p:nvSpPr>
        <p:spPr bwMode="auto">
          <a:xfrm>
            <a:off x="990600" y="1600200"/>
            <a:ext cx="2895600" cy="94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>
                <a:latin typeface="Courier New" pitchFamily="49" charset="0"/>
              </a:rPr>
              <a:t>for </a:t>
            </a:r>
            <a:r>
              <a:rPr lang="en-US" sz="1800" b="1">
                <a:solidFill>
                  <a:srgbClr val="0000CC"/>
                </a:solidFill>
                <a:latin typeface="Courier New" pitchFamily="49" charset="0"/>
              </a:rPr>
              <a:t>i</a:t>
            </a:r>
            <a:r>
              <a:rPr lang="en-US" sz="1800" b="1">
                <a:latin typeface="Courier New" pitchFamily="49" charset="0"/>
              </a:rPr>
              <a:t> = 0 to N-1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>
                <a:latin typeface="Courier New" pitchFamily="49" charset="0"/>
              </a:rPr>
              <a:t>	for </a:t>
            </a:r>
            <a:r>
              <a:rPr lang="en-US" sz="1800" b="1">
                <a:solidFill>
                  <a:srgbClr val="CC0066"/>
                </a:solidFill>
                <a:latin typeface="Courier New" pitchFamily="49" charset="0"/>
              </a:rPr>
              <a:t>j</a:t>
            </a:r>
            <a:r>
              <a:rPr lang="en-US" sz="1800" b="1">
                <a:latin typeface="Courier New" pitchFamily="49" charset="0"/>
              </a:rPr>
              <a:t> = 0 to N-1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>
                <a:latin typeface="Courier New" pitchFamily="49" charset="0"/>
              </a:rPr>
              <a:t>		A[j][i] = i*j;</a:t>
            </a:r>
            <a:endParaRPr lang="en-US" sz="1800">
              <a:latin typeface="Courier New" pitchFamily="49" charset="0"/>
            </a:endParaRPr>
          </a:p>
        </p:txBody>
      </p:sp>
      <p:grpSp>
        <p:nvGrpSpPr>
          <p:cNvPr id="95382" name="Group 150"/>
          <p:cNvGrpSpPr>
            <a:grpSpLocks/>
          </p:cNvGrpSpPr>
          <p:nvPr/>
        </p:nvGrpSpPr>
        <p:grpSpPr bwMode="auto">
          <a:xfrm>
            <a:off x="1143000" y="2971800"/>
            <a:ext cx="2667000" cy="2600325"/>
            <a:chOff x="720" y="1872"/>
            <a:chExt cx="1680" cy="1638"/>
          </a:xfrm>
        </p:grpSpPr>
        <p:sp>
          <p:nvSpPr>
            <p:cNvPr id="95238" name="Line 6"/>
            <p:cNvSpPr>
              <a:spLocks noChangeShapeType="1"/>
            </p:cNvSpPr>
            <p:nvPr/>
          </p:nvSpPr>
          <p:spPr bwMode="auto">
            <a:xfrm flipH="1" flipV="1">
              <a:off x="985" y="1872"/>
              <a:ext cx="0" cy="1371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5239" name="Line 7"/>
            <p:cNvSpPr>
              <a:spLocks noChangeShapeType="1"/>
            </p:cNvSpPr>
            <p:nvPr/>
          </p:nvSpPr>
          <p:spPr bwMode="auto">
            <a:xfrm flipV="1">
              <a:off x="985" y="3243"/>
              <a:ext cx="1415" cy="0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5240" name="Text Box 8"/>
            <p:cNvSpPr txBox="1">
              <a:spLocks noChangeArrowheads="1"/>
            </p:cNvSpPr>
            <p:nvPr/>
          </p:nvSpPr>
          <p:spPr bwMode="auto">
            <a:xfrm>
              <a:off x="720" y="1916"/>
              <a:ext cx="169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>
                  <a:solidFill>
                    <a:srgbClr val="0000CC"/>
                  </a:solidFill>
                  <a:latin typeface="Courier New" pitchFamily="49" charset="0"/>
                </a:rPr>
                <a:t>i</a:t>
              </a:r>
              <a:endParaRPr lang="en-US" sz="1800">
                <a:solidFill>
                  <a:srgbClr val="0000CC"/>
                </a:solidFill>
                <a:latin typeface="Courier New" pitchFamily="49" charset="0"/>
              </a:endParaRPr>
            </a:p>
          </p:txBody>
        </p:sp>
        <p:sp>
          <p:nvSpPr>
            <p:cNvPr id="95241" name="Text Box 9"/>
            <p:cNvSpPr txBox="1">
              <a:spLocks noChangeArrowheads="1"/>
            </p:cNvSpPr>
            <p:nvPr/>
          </p:nvSpPr>
          <p:spPr bwMode="auto">
            <a:xfrm>
              <a:off x="2179" y="3331"/>
              <a:ext cx="169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>
                  <a:solidFill>
                    <a:srgbClr val="CC0066"/>
                  </a:solidFill>
                  <a:latin typeface="Courier New" pitchFamily="49" charset="0"/>
                </a:rPr>
                <a:t>j</a:t>
              </a:r>
              <a:endParaRPr lang="en-US" sz="1800">
                <a:solidFill>
                  <a:srgbClr val="CC0066"/>
                </a:solidFill>
                <a:latin typeface="Courier New" pitchFamily="49" charset="0"/>
              </a:endParaRPr>
            </a:p>
          </p:txBody>
        </p:sp>
        <p:sp>
          <p:nvSpPr>
            <p:cNvPr id="95243" name="Oval 11"/>
            <p:cNvSpPr>
              <a:spLocks noChangeArrowheads="1"/>
            </p:cNvSpPr>
            <p:nvPr/>
          </p:nvSpPr>
          <p:spPr bwMode="auto">
            <a:xfrm>
              <a:off x="941" y="3197"/>
              <a:ext cx="86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44" name="Oval 12"/>
            <p:cNvSpPr>
              <a:spLocks noChangeArrowheads="1"/>
            </p:cNvSpPr>
            <p:nvPr/>
          </p:nvSpPr>
          <p:spPr bwMode="auto">
            <a:xfrm>
              <a:off x="1111" y="3197"/>
              <a:ext cx="86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45" name="Oval 13"/>
            <p:cNvSpPr>
              <a:spLocks noChangeArrowheads="1"/>
            </p:cNvSpPr>
            <p:nvPr/>
          </p:nvSpPr>
          <p:spPr bwMode="auto">
            <a:xfrm>
              <a:off x="1282" y="3197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46" name="Oval 14"/>
            <p:cNvSpPr>
              <a:spLocks noChangeArrowheads="1"/>
            </p:cNvSpPr>
            <p:nvPr/>
          </p:nvSpPr>
          <p:spPr bwMode="auto">
            <a:xfrm>
              <a:off x="1452" y="3197"/>
              <a:ext cx="86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47" name="Oval 15"/>
            <p:cNvSpPr>
              <a:spLocks noChangeArrowheads="1"/>
            </p:cNvSpPr>
            <p:nvPr/>
          </p:nvSpPr>
          <p:spPr bwMode="auto">
            <a:xfrm>
              <a:off x="1623" y="3197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48" name="Oval 16"/>
            <p:cNvSpPr>
              <a:spLocks noChangeArrowheads="1"/>
            </p:cNvSpPr>
            <p:nvPr/>
          </p:nvSpPr>
          <p:spPr bwMode="auto">
            <a:xfrm>
              <a:off x="1794" y="3197"/>
              <a:ext cx="84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49" name="Oval 17"/>
            <p:cNvSpPr>
              <a:spLocks noChangeArrowheads="1"/>
            </p:cNvSpPr>
            <p:nvPr/>
          </p:nvSpPr>
          <p:spPr bwMode="auto">
            <a:xfrm>
              <a:off x="1964" y="3197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50" name="Oval 18"/>
            <p:cNvSpPr>
              <a:spLocks noChangeArrowheads="1"/>
            </p:cNvSpPr>
            <p:nvPr/>
          </p:nvSpPr>
          <p:spPr bwMode="auto">
            <a:xfrm>
              <a:off x="2134" y="3197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51" name="Oval 19"/>
            <p:cNvSpPr>
              <a:spLocks noChangeArrowheads="1"/>
            </p:cNvSpPr>
            <p:nvPr/>
          </p:nvSpPr>
          <p:spPr bwMode="auto">
            <a:xfrm>
              <a:off x="941" y="3027"/>
              <a:ext cx="86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52" name="Oval 20"/>
            <p:cNvSpPr>
              <a:spLocks noChangeArrowheads="1"/>
            </p:cNvSpPr>
            <p:nvPr/>
          </p:nvSpPr>
          <p:spPr bwMode="auto">
            <a:xfrm>
              <a:off x="1111" y="3027"/>
              <a:ext cx="86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53" name="Oval 21"/>
            <p:cNvSpPr>
              <a:spLocks noChangeArrowheads="1"/>
            </p:cNvSpPr>
            <p:nvPr/>
          </p:nvSpPr>
          <p:spPr bwMode="auto">
            <a:xfrm>
              <a:off x="1282" y="3027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54" name="Oval 22"/>
            <p:cNvSpPr>
              <a:spLocks noChangeArrowheads="1"/>
            </p:cNvSpPr>
            <p:nvPr/>
          </p:nvSpPr>
          <p:spPr bwMode="auto">
            <a:xfrm>
              <a:off x="1452" y="3027"/>
              <a:ext cx="86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55" name="Oval 23"/>
            <p:cNvSpPr>
              <a:spLocks noChangeArrowheads="1"/>
            </p:cNvSpPr>
            <p:nvPr/>
          </p:nvSpPr>
          <p:spPr bwMode="auto">
            <a:xfrm>
              <a:off x="1623" y="3027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56" name="Oval 24"/>
            <p:cNvSpPr>
              <a:spLocks noChangeArrowheads="1"/>
            </p:cNvSpPr>
            <p:nvPr/>
          </p:nvSpPr>
          <p:spPr bwMode="auto">
            <a:xfrm>
              <a:off x="1794" y="3027"/>
              <a:ext cx="84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57" name="Oval 25"/>
            <p:cNvSpPr>
              <a:spLocks noChangeArrowheads="1"/>
            </p:cNvSpPr>
            <p:nvPr/>
          </p:nvSpPr>
          <p:spPr bwMode="auto">
            <a:xfrm>
              <a:off x="1964" y="3027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58" name="Oval 26"/>
            <p:cNvSpPr>
              <a:spLocks noChangeArrowheads="1"/>
            </p:cNvSpPr>
            <p:nvPr/>
          </p:nvSpPr>
          <p:spPr bwMode="auto">
            <a:xfrm>
              <a:off x="2134" y="3027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59" name="Oval 27"/>
            <p:cNvSpPr>
              <a:spLocks noChangeArrowheads="1"/>
            </p:cNvSpPr>
            <p:nvPr/>
          </p:nvSpPr>
          <p:spPr bwMode="auto">
            <a:xfrm>
              <a:off x="941" y="2857"/>
              <a:ext cx="86" cy="85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60" name="Oval 28"/>
            <p:cNvSpPr>
              <a:spLocks noChangeArrowheads="1"/>
            </p:cNvSpPr>
            <p:nvPr/>
          </p:nvSpPr>
          <p:spPr bwMode="auto">
            <a:xfrm>
              <a:off x="1111" y="2857"/>
              <a:ext cx="86" cy="85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61" name="Oval 29"/>
            <p:cNvSpPr>
              <a:spLocks noChangeArrowheads="1"/>
            </p:cNvSpPr>
            <p:nvPr/>
          </p:nvSpPr>
          <p:spPr bwMode="auto">
            <a:xfrm>
              <a:off x="1282" y="2857"/>
              <a:ext cx="85" cy="85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62" name="Oval 30"/>
            <p:cNvSpPr>
              <a:spLocks noChangeArrowheads="1"/>
            </p:cNvSpPr>
            <p:nvPr/>
          </p:nvSpPr>
          <p:spPr bwMode="auto">
            <a:xfrm>
              <a:off x="1452" y="2857"/>
              <a:ext cx="86" cy="85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63" name="Oval 31"/>
            <p:cNvSpPr>
              <a:spLocks noChangeArrowheads="1"/>
            </p:cNvSpPr>
            <p:nvPr/>
          </p:nvSpPr>
          <p:spPr bwMode="auto">
            <a:xfrm>
              <a:off x="1623" y="2857"/>
              <a:ext cx="85" cy="85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64" name="Oval 32"/>
            <p:cNvSpPr>
              <a:spLocks noChangeArrowheads="1"/>
            </p:cNvSpPr>
            <p:nvPr/>
          </p:nvSpPr>
          <p:spPr bwMode="auto">
            <a:xfrm>
              <a:off x="1794" y="2857"/>
              <a:ext cx="84" cy="85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65" name="Oval 33"/>
            <p:cNvSpPr>
              <a:spLocks noChangeArrowheads="1"/>
            </p:cNvSpPr>
            <p:nvPr/>
          </p:nvSpPr>
          <p:spPr bwMode="auto">
            <a:xfrm>
              <a:off x="1964" y="2857"/>
              <a:ext cx="85" cy="85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66" name="Oval 34"/>
            <p:cNvSpPr>
              <a:spLocks noChangeArrowheads="1"/>
            </p:cNvSpPr>
            <p:nvPr/>
          </p:nvSpPr>
          <p:spPr bwMode="auto">
            <a:xfrm>
              <a:off x="2134" y="2857"/>
              <a:ext cx="85" cy="85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67" name="Oval 35"/>
            <p:cNvSpPr>
              <a:spLocks noChangeArrowheads="1"/>
            </p:cNvSpPr>
            <p:nvPr/>
          </p:nvSpPr>
          <p:spPr bwMode="auto">
            <a:xfrm>
              <a:off x="941" y="2686"/>
              <a:ext cx="86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68" name="Oval 36"/>
            <p:cNvSpPr>
              <a:spLocks noChangeArrowheads="1"/>
            </p:cNvSpPr>
            <p:nvPr/>
          </p:nvSpPr>
          <p:spPr bwMode="auto">
            <a:xfrm>
              <a:off x="1111" y="2686"/>
              <a:ext cx="86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69" name="Oval 37"/>
            <p:cNvSpPr>
              <a:spLocks noChangeArrowheads="1"/>
            </p:cNvSpPr>
            <p:nvPr/>
          </p:nvSpPr>
          <p:spPr bwMode="auto">
            <a:xfrm>
              <a:off x="1282" y="2686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70" name="Oval 38"/>
            <p:cNvSpPr>
              <a:spLocks noChangeArrowheads="1"/>
            </p:cNvSpPr>
            <p:nvPr/>
          </p:nvSpPr>
          <p:spPr bwMode="auto">
            <a:xfrm>
              <a:off x="1452" y="2686"/>
              <a:ext cx="86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71" name="Oval 39"/>
            <p:cNvSpPr>
              <a:spLocks noChangeArrowheads="1"/>
            </p:cNvSpPr>
            <p:nvPr/>
          </p:nvSpPr>
          <p:spPr bwMode="auto">
            <a:xfrm>
              <a:off x="1623" y="2686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72" name="Oval 40"/>
            <p:cNvSpPr>
              <a:spLocks noChangeArrowheads="1"/>
            </p:cNvSpPr>
            <p:nvPr/>
          </p:nvSpPr>
          <p:spPr bwMode="auto">
            <a:xfrm>
              <a:off x="1794" y="2686"/>
              <a:ext cx="84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73" name="Oval 41"/>
            <p:cNvSpPr>
              <a:spLocks noChangeArrowheads="1"/>
            </p:cNvSpPr>
            <p:nvPr/>
          </p:nvSpPr>
          <p:spPr bwMode="auto">
            <a:xfrm>
              <a:off x="1964" y="2686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74" name="Oval 42"/>
            <p:cNvSpPr>
              <a:spLocks noChangeArrowheads="1"/>
            </p:cNvSpPr>
            <p:nvPr/>
          </p:nvSpPr>
          <p:spPr bwMode="auto">
            <a:xfrm>
              <a:off x="2134" y="2686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75" name="Oval 43"/>
            <p:cNvSpPr>
              <a:spLocks noChangeArrowheads="1"/>
            </p:cNvSpPr>
            <p:nvPr/>
          </p:nvSpPr>
          <p:spPr bwMode="auto">
            <a:xfrm>
              <a:off x="941" y="2516"/>
              <a:ext cx="86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76" name="Oval 44"/>
            <p:cNvSpPr>
              <a:spLocks noChangeArrowheads="1"/>
            </p:cNvSpPr>
            <p:nvPr/>
          </p:nvSpPr>
          <p:spPr bwMode="auto">
            <a:xfrm>
              <a:off x="1111" y="2516"/>
              <a:ext cx="86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77" name="Oval 45"/>
            <p:cNvSpPr>
              <a:spLocks noChangeArrowheads="1"/>
            </p:cNvSpPr>
            <p:nvPr/>
          </p:nvSpPr>
          <p:spPr bwMode="auto">
            <a:xfrm>
              <a:off x="1282" y="2516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78" name="Oval 46"/>
            <p:cNvSpPr>
              <a:spLocks noChangeArrowheads="1"/>
            </p:cNvSpPr>
            <p:nvPr/>
          </p:nvSpPr>
          <p:spPr bwMode="auto">
            <a:xfrm>
              <a:off x="1452" y="2516"/>
              <a:ext cx="86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79" name="Oval 47"/>
            <p:cNvSpPr>
              <a:spLocks noChangeArrowheads="1"/>
            </p:cNvSpPr>
            <p:nvPr/>
          </p:nvSpPr>
          <p:spPr bwMode="auto">
            <a:xfrm>
              <a:off x="1623" y="2516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80" name="Oval 48"/>
            <p:cNvSpPr>
              <a:spLocks noChangeArrowheads="1"/>
            </p:cNvSpPr>
            <p:nvPr/>
          </p:nvSpPr>
          <p:spPr bwMode="auto">
            <a:xfrm>
              <a:off x="1794" y="2516"/>
              <a:ext cx="84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81" name="Oval 49"/>
            <p:cNvSpPr>
              <a:spLocks noChangeArrowheads="1"/>
            </p:cNvSpPr>
            <p:nvPr/>
          </p:nvSpPr>
          <p:spPr bwMode="auto">
            <a:xfrm>
              <a:off x="1964" y="2516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82" name="Oval 50"/>
            <p:cNvSpPr>
              <a:spLocks noChangeArrowheads="1"/>
            </p:cNvSpPr>
            <p:nvPr/>
          </p:nvSpPr>
          <p:spPr bwMode="auto">
            <a:xfrm>
              <a:off x="2134" y="2516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83" name="Oval 51"/>
            <p:cNvSpPr>
              <a:spLocks noChangeArrowheads="1"/>
            </p:cNvSpPr>
            <p:nvPr/>
          </p:nvSpPr>
          <p:spPr bwMode="auto">
            <a:xfrm>
              <a:off x="941" y="2346"/>
              <a:ext cx="86" cy="85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84" name="Oval 52"/>
            <p:cNvSpPr>
              <a:spLocks noChangeArrowheads="1"/>
            </p:cNvSpPr>
            <p:nvPr/>
          </p:nvSpPr>
          <p:spPr bwMode="auto">
            <a:xfrm>
              <a:off x="1111" y="2346"/>
              <a:ext cx="86" cy="85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85" name="Oval 53"/>
            <p:cNvSpPr>
              <a:spLocks noChangeArrowheads="1"/>
            </p:cNvSpPr>
            <p:nvPr/>
          </p:nvSpPr>
          <p:spPr bwMode="auto">
            <a:xfrm>
              <a:off x="1282" y="2346"/>
              <a:ext cx="85" cy="85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86" name="Oval 54"/>
            <p:cNvSpPr>
              <a:spLocks noChangeArrowheads="1"/>
            </p:cNvSpPr>
            <p:nvPr/>
          </p:nvSpPr>
          <p:spPr bwMode="auto">
            <a:xfrm>
              <a:off x="1452" y="2346"/>
              <a:ext cx="86" cy="85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87" name="Oval 55"/>
            <p:cNvSpPr>
              <a:spLocks noChangeArrowheads="1"/>
            </p:cNvSpPr>
            <p:nvPr/>
          </p:nvSpPr>
          <p:spPr bwMode="auto">
            <a:xfrm>
              <a:off x="1623" y="2346"/>
              <a:ext cx="85" cy="85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88" name="Oval 56"/>
            <p:cNvSpPr>
              <a:spLocks noChangeArrowheads="1"/>
            </p:cNvSpPr>
            <p:nvPr/>
          </p:nvSpPr>
          <p:spPr bwMode="auto">
            <a:xfrm>
              <a:off x="1794" y="2346"/>
              <a:ext cx="84" cy="85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89" name="Oval 57"/>
            <p:cNvSpPr>
              <a:spLocks noChangeArrowheads="1"/>
            </p:cNvSpPr>
            <p:nvPr/>
          </p:nvSpPr>
          <p:spPr bwMode="auto">
            <a:xfrm>
              <a:off x="1964" y="2346"/>
              <a:ext cx="85" cy="85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90" name="Oval 58"/>
            <p:cNvSpPr>
              <a:spLocks noChangeArrowheads="1"/>
            </p:cNvSpPr>
            <p:nvPr/>
          </p:nvSpPr>
          <p:spPr bwMode="auto">
            <a:xfrm>
              <a:off x="2134" y="2346"/>
              <a:ext cx="85" cy="85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91" name="Oval 59"/>
            <p:cNvSpPr>
              <a:spLocks noChangeArrowheads="1"/>
            </p:cNvSpPr>
            <p:nvPr/>
          </p:nvSpPr>
          <p:spPr bwMode="auto">
            <a:xfrm>
              <a:off x="941" y="2175"/>
              <a:ext cx="86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92" name="Oval 60"/>
            <p:cNvSpPr>
              <a:spLocks noChangeArrowheads="1"/>
            </p:cNvSpPr>
            <p:nvPr/>
          </p:nvSpPr>
          <p:spPr bwMode="auto">
            <a:xfrm>
              <a:off x="1111" y="2175"/>
              <a:ext cx="86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93" name="Oval 61"/>
            <p:cNvSpPr>
              <a:spLocks noChangeArrowheads="1"/>
            </p:cNvSpPr>
            <p:nvPr/>
          </p:nvSpPr>
          <p:spPr bwMode="auto">
            <a:xfrm>
              <a:off x="1282" y="2175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94" name="Oval 62"/>
            <p:cNvSpPr>
              <a:spLocks noChangeArrowheads="1"/>
            </p:cNvSpPr>
            <p:nvPr/>
          </p:nvSpPr>
          <p:spPr bwMode="auto">
            <a:xfrm>
              <a:off x="1452" y="2175"/>
              <a:ext cx="86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95" name="Oval 63"/>
            <p:cNvSpPr>
              <a:spLocks noChangeArrowheads="1"/>
            </p:cNvSpPr>
            <p:nvPr/>
          </p:nvSpPr>
          <p:spPr bwMode="auto">
            <a:xfrm>
              <a:off x="1623" y="2175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96" name="Oval 64"/>
            <p:cNvSpPr>
              <a:spLocks noChangeArrowheads="1"/>
            </p:cNvSpPr>
            <p:nvPr/>
          </p:nvSpPr>
          <p:spPr bwMode="auto">
            <a:xfrm>
              <a:off x="1794" y="2175"/>
              <a:ext cx="84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97" name="Oval 65"/>
            <p:cNvSpPr>
              <a:spLocks noChangeArrowheads="1"/>
            </p:cNvSpPr>
            <p:nvPr/>
          </p:nvSpPr>
          <p:spPr bwMode="auto">
            <a:xfrm>
              <a:off x="1964" y="2175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98" name="Oval 66"/>
            <p:cNvSpPr>
              <a:spLocks noChangeArrowheads="1"/>
            </p:cNvSpPr>
            <p:nvPr/>
          </p:nvSpPr>
          <p:spPr bwMode="auto">
            <a:xfrm>
              <a:off x="2134" y="2175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99" name="Oval 67"/>
            <p:cNvSpPr>
              <a:spLocks noChangeArrowheads="1"/>
            </p:cNvSpPr>
            <p:nvPr/>
          </p:nvSpPr>
          <p:spPr bwMode="auto">
            <a:xfrm>
              <a:off x="941" y="2005"/>
              <a:ext cx="86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300" name="Oval 68"/>
            <p:cNvSpPr>
              <a:spLocks noChangeArrowheads="1"/>
            </p:cNvSpPr>
            <p:nvPr/>
          </p:nvSpPr>
          <p:spPr bwMode="auto">
            <a:xfrm>
              <a:off x="1111" y="2005"/>
              <a:ext cx="86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301" name="Oval 69"/>
            <p:cNvSpPr>
              <a:spLocks noChangeArrowheads="1"/>
            </p:cNvSpPr>
            <p:nvPr/>
          </p:nvSpPr>
          <p:spPr bwMode="auto">
            <a:xfrm>
              <a:off x="1282" y="2005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302" name="Oval 70"/>
            <p:cNvSpPr>
              <a:spLocks noChangeArrowheads="1"/>
            </p:cNvSpPr>
            <p:nvPr/>
          </p:nvSpPr>
          <p:spPr bwMode="auto">
            <a:xfrm>
              <a:off x="1452" y="2005"/>
              <a:ext cx="86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303" name="Oval 71"/>
            <p:cNvSpPr>
              <a:spLocks noChangeArrowheads="1"/>
            </p:cNvSpPr>
            <p:nvPr/>
          </p:nvSpPr>
          <p:spPr bwMode="auto">
            <a:xfrm>
              <a:off x="1623" y="2005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304" name="Oval 72"/>
            <p:cNvSpPr>
              <a:spLocks noChangeArrowheads="1"/>
            </p:cNvSpPr>
            <p:nvPr/>
          </p:nvSpPr>
          <p:spPr bwMode="auto">
            <a:xfrm>
              <a:off x="1794" y="2005"/>
              <a:ext cx="84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305" name="Oval 73"/>
            <p:cNvSpPr>
              <a:spLocks noChangeArrowheads="1"/>
            </p:cNvSpPr>
            <p:nvPr/>
          </p:nvSpPr>
          <p:spPr bwMode="auto">
            <a:xfrm>
              <a:off x="1964" y="2005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306" name="Oval 74"/>
            <p:cNvSpPr>
              <a:spLocks noChangeArrowheads="1"/>
            </p:cNvSpPr>
            <p:nvPr/>
          </p:nvSpPr>
          <p:spPr bwMode="auto">
            <a:xfrm>
              <a:off x="2134" y="2005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5389" name="Group 157"/>
          <p:cNvGrpSpPr>
            <a:grpSpLocks/>
          </p:cNvGrpSpPr>
          <p:nvPr/>
        </p:nvGrpSpPr>
        <p:grpSpPr bwMode="auto">
          <a:xfrm>
            <a:off x="7620000" y="2971800"/>
            <a:ext cx="990600" cy="762000"/>
            <a:chOff x="4848" y="1728"/>
            <a:chExt cx="624" cy="480"/>
          </a:xfrm>
        </p:grpSpPr>
        <p:sp>
          <p:nvSpPr>
            <p:cNvPr id="95383" name="Oval 151"/>
            <p:cNvSpPr>
              <a:spLocks noChangeArrowheads="1"/>
            </p:cNvSpPr>
            <p:nvPr/>
          </p:nvSpPr>
          <p:spPr bwMode="auto">
            <a:xfrm>
              <a:off x="4944" y="2016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384" name="Oval 152"/>
            <p:cNvSpPr>
              <a:spLocks noChangeArrowheads="1"/>
            </p:cNvSpPr>
            <p:nvPr/>
          </p:nvSpPr>
          <p:spPr bwMode="auto">
            <a:xfrm>
              <a:off x="4944" y="1824"/>
              <a:ext cx="84" cy="8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386" name="Text Box 154"/>
            <p:cNvSpPr txBox="1">
              <a:spLocks noChangeArrowheads="1"/>
            </p:cNvSpPr>
            <p:nvPr/>
          </p:nvSpPr>
          <p:spPr bwMode="auto">
            <a:xfrm>
              <a:off x="5040" y="1776"/>
              <a:ext cx="28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>
                  <a:latin typeface="Comic Sans MS" pitchFamily="66" charset="0"/>
                </a:rPr>
                <a:t>Hit</a:t>
              </a:r>
            </a:p>
          </p:txBody>
        </p:sp>
        <p:sp>
          <p:nvSpPr>
            <p:cNvPr id="95387" name="Text Box 155"/>
            <p:cNvSpPr txBox="1">
              <a:spLocks noChangeArrowheads="1"/>
            </p:cNvSpPr>
            <p:nvPr/>
          </p:nvSpPr>
          <p:spPr bwMode="auto">
            <a:xfrm>
              <a:off x="5040" y="1968"/>
              <a:ext cx="35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>
                  <a:latin typeface="Comic Sans MS" pitchFamily="66" charset="0"/>
                </a:rPr>
                <a:t>Miss</a:t>
              </a:r>
            </a:p>
          </p:txBody>
        </p:sp>
        <p:sp>
          <p:nvSpPr>
            <p:cNvPr id="95388" name="Rectangle 156"/>
            <p:cNvSpPr>
              <a:spLocks noChangeArrowheads="1"/>
            </p:cNvSpPr>
            <p:nvPr/>
          </p:nvSpPr>
          <p:spPr bwMode="auto">
            <a:xfrm>
              <a:off x="4848" y="1728"/>
              <a:ext cx="624" cy="48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55" name="Group 154"/>
          <p:cNvGrpSpPr/>
          <p:nvPr/>
        </p:nvGrpSpPr>
        <p:grpSpPr>
          <a:xfrm>
            <a:off x="3429000" y="1600200"/>
            <a:ext cx="4114800" cy="3971925"/>
            <a:chOff x="3429000" y="1600200"/>
            <a:chExt cx="4114800" cy="3971925"/>
          </a:xfrm>
        </p:grpSpPr>
        <p:grpSp>
          <p:nvGrpSpPr>
            <p:cNvPr id="95393" name="Group 161"/>
            <p:cNvGrpSpPr>
              <a:grpSpLocks/>
            </p:cNvGrpSpPr>
            <p:nvPr/>
          </p:nvGrpSpPr>
          <p:grpSpPr bwMode="auto">
            <a:xfrm>
              <a:off x="4800600" y="2971800"/>
              <a:ext cx="2667000" cy="2600325"/>
              <a:chOff x="3024" y="1872"/>
              <a:chExt cx="1680" cy="1638"/>
            </a:xfrm>
          </p:grpSpPr>
          <p:sp>
            <p:nvSpPr>
              <p:cNvPr id="95311" name="Line 79"/>
              <p:cNvSpPr>
                <a:spLocks noChangeShapeType="1"/>
              </p:cNvSpPr>
              <p:nvPr/>
            </p:nvSpPr>
            <p:spPr bwMode="auto">
              <a:xfrm flipH="1" flipV="1">
                <a:off x="3289" y="1872"/>
                <a:ext cx="0" cy="1371"/>
              </a:xfrm>
              <a:prstGeom prst="line">
                <a:avLst/>
              </a:prstGeom>
              <a:noFill/>
              <a:ln w="19050">
                <a:solidFill>
                  <a:srgbClr val="B2B2B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312" name="Line 80"/>
              <p:cNvSpPr>
                <a:spLocks noChangeShapeType="1"/>
              </p:cNvSpPr>
              <p:nvPr/>
            </p:nvSpPr>
            <p:spPr bwMode="auto">
              <a:xfrm flipV="1">
                <a:off x="3289" y="3243"/>
                <a:ext cx="1415" cy="0"/>
              </a:xfrm>
              <a:prstGeom prst="line">
                <a:avLst/>
              </a:prstGeom>
              <a:noFill/>
              <a:ln w="19050">
                <a:solidFill>
                  <a:srgbClr val="B2B2B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313" name="Text Box 81"/>
              <p:cNvSpPr txBox="1">
                <a:spLocks noChangeArrowheads="1"/>
              </p:cNvSpPr>
              <p:nvPr/>
            </p:nvSpPr>
            <p:spPr bwMode="auto">
              <a:xfrm>
                <a:off x="3024" y="1916"/>
                <a:ext cx="169" cy="17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lnSpc>
                    <a:spcPct val="70000"/>
                  </a:lnSpc>
                  <a:spcBef>
                    <a:spcPct val="50000"/>
                  </a:spcBef>
                  <a:tabLst>
                    <a:tab pos="339725" algn="l"/>
                    <a:tab pos="688975" algn="l"/>
                  </a:tabLst>
                </a:pPr>
                <a:r>
                  <a:rPr lang="en-US" sz="1800" b="1">
                    <a:solidFill>
                      <a:srgbClr val="0000CC"/>
                    </a:solidFill>
                    <a:latin typeface="Courier New" pitchFamily="49" charset="0"/>
                  </a:rPr>
                  <a:t>j</a:t>
                </a:r>
                <a:endParaRPr lang="en-US" sz="1800">
                  <a:solidFill>
                    <a:srgbClr val="0000CC"/>
                  </a:solidFill>
                  <a:latin typeface="Courier New" pitchFamily="49" charset="0"/>
                </a:endParaRPr>
              </a:p>
            </p:txBody>
          </p:sp>
          <p:sp>
            <p:nvSpPr>
              <p:cNvPr id="95314" name="Text Box 82"/>
              <p:cNvSpPr txBox="1">
                <a:spLocks noChangeArrowheads="1"/>
              </p:cNvSpPr>
              <p:nvPr/>
            </p:nvSpPr>
            <p:spPr bwMode="auto">
              <a:xfrm>
                <a:off x="4483" y="3331"/>
                <a:ext cx="169" cy="17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lnSpc>
                    <a:spcPct val="70000"/>
                  </a:lnSpc>
                  <a:spcBef>
                    <a:spcPct val="50000"/>
                  </a:spcBef>
                  <a:tabLst>
                    <a:tab pos="339725" algn="l"/>
                    <a:tab pos="688975" algn="l"/>
                  </a:tabLst>
                </a:pPr>
                <a:r>
                  <a:rPr lang="en-US" sz="1800" b="1">
                    <a:solidFill>
                      <a:srgbClr val="CC0066"/>
                    </a:solidFill>
                    <a:latin typeface="Courier New" pitchFamily="49" charset="0"/>
                  </a:rPr>
                  <a:t>i</a:t>
                </a:r>
                <a:endParaRPr lang="en-US" sz="1800">
                  <a:solidFill>
                    <a:srgbClr val="CC0066"/>
                  </a:solidFill>
                  <a:latin typeface="Courier New" pitchFamily="49" charset="0"/>
                </a:endParaRPr>
              </a:p>
            </p:txBody>
          </p:sp>
          <p:sp>
            <p:nvSpPr>
              <p:cNvPr id="95316" name="Oval 84"/>
              <p:cNvSpPr>
                <a:spLocks noChangeArrowheads="1"/>
              </p:cNvSpPr>
              <p:nvPr/>
            </p:nvSpPr>
            <p:spPr bwMode="auto">
              <a:xfrm>
                <a:off x="3245" y="3197"/>
                <a:ext cx="86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17" name="Oval 85"/>
              <p:cNvSpPr>
                <a:spLocks noChangeArrowheads="1"/>
              </p:cNvSpPr>
              <p:nvPr/>
            </p:nvSpPr>
            <p:spPr bwMode="auto">
              <a:xfrm>
                <a:off x="3415" y="3197"/>
                <a:ext cx="86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18" name="Oval 86"/>
              <p:cNvSpPr>
                <a:spLocks noChangeArrowheads="1"/>
              </p:cNvSpPr>
              <p:nvPr/>
            </p:nvSpPr>
            <p:spPr bwMode="auto">
              <a:xfrm>
                <a:off x="3586" y="3197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19" name="Oval 87"/>
              <p:cNvSpPr>
                <a:spLocks noChangeArrowheads="1"/>
              </p:cNvSpPr>
              <p:nvPr/>
            </p:nvSpPr>
            <p:spPr bwMode="auto">
              <a:xfrm>
                <a:off x="3756" y="3197"/>
                <a:ext cx="86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20" name="Oval 88"/>
              <p:cNvSpPr>
                <a:spLocks noChangeArrowheads="1"/>
              </p:cNvSpPr>
              <p:nvPr/>
            </p:nvSpPr>
            <p:spPr bwMode="auto">
              <a:xfrm>
                <a:off x="3927" y="3197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21" name="Oval 89"/>
              <p:cNvSpPr>
                <a:spLocks noChangeArrowheads="1"/>
              </p:cNvSpPr>
              <p:nvPr/>
            </p:nvSpPr>
            <p:spPr bwMode="auto">
              <a:xfrm>
                <a:off x="4098" y="3197"/>
                <a:ext cx="84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22" name="Oval 90"/>
              <p:cNvSpPr>
                <a:spLocks noChangeArrowheads="1"/>
              </p:cNvSpPr>
              <p:nvPr/>
            </p:nvSpPr>
            <p:spPr bwMode="auto">
              <a:xfrm>
                <a:off x="4268" y="3197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23" name="Oval 91"/>
              <p:cNvSpPr>
                <a:spLocks noChangeArrowheads="1"/>
              </p:cNvSpPr>
              <p:nvPr/>
            </p:nvSpPr>
            <p:spPr bwMode="auto">
              <a:xfrm>
                <a:off x="4438" y="3197"/>
                <a:ext cx="85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24" name="Oval 92"/>
              <p:cNvSpPr>
                <a:spLocks noChangeArrowheads="1"/>
              </p:cNvSpPr>
              <p:nvPr/>
            </p:nvSpPr>
            <p:spPr bwMode="auto">
              <a:xfrm>
                <a:off x="3245" y="3027"/>
                <a:ext cx="86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25" name="Oval 93"/>
              <p:cNvSpPr>
                <a:spLocks noChangeArrowheads="1"/>
              </p:cNvSpPr>
              <p:nvPr/>
            </p:nvSpPr>
            <p:spPr bwMode="auto">
              <a:xfrm>
                <a:off x="3415" y="3027"/>
                <a:ext cx="86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26" name="Oval 94"/>
              <p:cNvSpPr>
                <a:spLocks noChangeArrowheads="1"/>
              </p:cNvSpPr>
              <p:nvPr/>
            </p:nvSpPr>
            <p:spPr bwMode="auto">
              <a:xfrm>
                <a:off x="3586" y="3027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27" name="Oval 95"/>
              <p:cNvSpPr>
                <a:spLocks noChangeArrowheads="1"/>
              </p:cNvSpPr>
              <p:nvPr/>
            </p:nvSpPr>
            <p:spPr bwMode="auto">
              <a:xfrm>
                <a:off x="3756" y="3027"/>
                <a:ext cx="86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28" name="Oval 96"/>
              <p:cNvSpPr>
                <a:spLocks noChangeArrowheads="1"/>
              </p:cNvSpPr>
              <p:nvPr/>
            </p:nvSpPr>
            <p:spPr bwMode="auto">
              <a:xfrm>
                <a:off x="3927" y="3027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29" name="Oval 97"/>
              <p:cNvSpPr>
                <a:spLocks noChangeArrowheads="1"/>
              </p:cNvSpPr>
              <p:nvPr/>
            </p:nvSpPr>
            <p:spPr bwMode="auto">
              <a:xfrm>
                <a:off x="4098" y="3027"/>
                <a:ext cx="84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30" name="Oval 98"/>
              <p:cNvSpPr>
                <a:spLocks noChangeArrowheads="1"/>
              </p:cNvSpPr>
              <p:nvPr/>
            </p:nvSpPr>
            <p:spPr bwMode="auto">
              <a:xfrm>
                <a:off x="4268" y="3027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31" name="Oval 99"/>
              <p:cNvSpPr>
                <a:spLocks noChangeArrowheads="1"/>
              </p:cNvSpPr>
              <p:nvPr/>
            </p:nvSpPr>
            <p:spPr bwMode="auto">
              <a:xfrm>
                <a:off x="4438" y="3027"/>
                <a:ext cx="85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32" name="Oval 100"/>
              <p:cNvSpPr>
                <a:spLocks noChangeArrowheads="1"/>
              </p:cNvSpPr>
              <p:nvPr/>
            </p:nvSpPr>
            <p:spPr bwMode="auto">
              <a:xfrm>
                <a:off x="3245" y="2857"/>
                <a:ext cx="86" cy="85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33" name="Oval 101"/>
              <p:cNvSpPr>
                <a:spLocks noChangeArrowheads="1"/>
              </p:cNvSpPr>
              <p:nvPr/>
            </p:nvSpPr>
            <p:spPr bwMode="auto">
              <a:xfrm>
                <a:off x="3415" y="2857"/>
                <a:ext cx="86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34" name="Oval 102"/>
              <p:cNvSpPr>
                <a:spLocks noChangeArrowheads="1"/>
              </p:cNvSpPr>
              <p:nvPr/>
            </p:nvSpPr>
            <p:spPr bwMode="auto">
              <a:xfrm>
                <a:off x="3586" y="2857"/>
                <a:ext cx="85" cy="85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35" name="Oval 103"/>
              <p:cNvSpPr>
                <a:spLocks noChangeArrowheads="1"/>
              </p:cNvSpPr>
              <p:nvPr/>
            </p:nvSpPr>
            <p:spPr bwMode="auto">
              <a:xfrm>
                <a:off x="3756" y="2857"/>
                <a:ext cx="86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36" name="Oval 104"/>
              <p:cNvSpPr>
                <a:spLocks noChangeArrowheads="1"/>
              </p:cNvSpPr>
              <p:nvPr/>
            </p:nvSpPr>
            <p:spPr bwMode="auto">
              <a:xfrm>
                <a:off x="3927" y="2857"/>
                <a:ext cx="85" cy="85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37" name="Oval 105"/>
              <p:cNvSpPr>
                <a:spLocks noChangeArrowheads="1"/>
              </p:cNvSpPr>
              <p:nvPr/>
            </p:nvSpPr>
            <p:spPr bwMode="auto">
              <a:xfrm>
                <a:off x="4098" y="2857"/>
                <a:ext cx="84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38" name="Oval 106"/>
              <p:cNvSpPr>
                <a:spLocks noChangeArrowheads="1"/>
              </p:cNvSpPr>
              <p:nvPr/>
            </p:nvSpPr>
            <p:spPr bwMode="auto">
              <a:xfrm>
                <a:off x="4268" y="2857"/>
                <a:ext cx="85" cy="85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39" name="Oval 107"/>
              <p:cNvSpPr>
                <a:spLocks noChangeArrowheads="1"/>
              </p:cNvSpPr>
              <p:nvPr/>
            </p:nvSpPr>
            <p:spPr bwMode="auto">
              <a:xfrm>
                <a:off x="4438" y="2857"/>
                <a:ext cx="85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40" name="Oval 108"/>
              <p:cNvSpPr>
                <a:spLocks noChangeArrowheads="1"/>
              </p:cNvSpPr>
              <p:nvPr/>
            </p:nvSpPr>
            <p:spPr bwMode="auto">
              <a:xfrm>
                <a:off x="3245" y="2686"/>
                <a:ext cx="86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41" name="Oval 109"/>
              <p:cNvSpPr>
                <a:spLocks noChangeArrowheads="1"/>
              </p:cNvSpPr>
              <p:nvPr/>
            </p:nvSpPr>
            <p:spPr bwMode="auto">
              <a:xfrm>
                <a:off x="3415" y="2686"/>
                <a:ext cx="86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42" name="Oval 110"/>
              <p:cNvSpPr>
                <a:spLocks noChangeArrowheads="1"/>
              </p:cNvSpPr>
              <p:nvPr/>
            </p:nvSpPr>
            <p:spPr bwMode="auto">
              <a:xfrm>
                <a:off x="3586" y="2686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43" name="Oval 111"/>
              <p:cNvSpPr>
                <a:spLocks noChangeArrowheads="1"/>
              </p:cNvSpPr>
              <p:nvPr/>
            </p:nvSpPr>
            <p:spPr bwMode="auto">
              <a:xfrm>
                <a:off x="3756" y="2686"/>
                <a:ext cx="86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44" name="Oval 112"/>
              <p:cNvSpPr>
                <a:spLocks noChangeArrowheads="1"/>
              </p:cNvSpPr>
              <p:nvPr/>
            </p:nvSpPr>
            <p:spPr bwMode="auto">
              <a:xfrm>
                <a:off x="3927" y="2686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45" name="Oval 113"/>
              <p:cNvSpPr>
                <a:spLocks noChangeArrowheads="1"/>
              </p:cNvSpPr>
              <p:nvPr/>
            </p:nvSpPr>
            <p:spPr bwMode="auto">
              <a:xfrm>
                <a:off x="4098" y="2686"/>
                <a:ext cx="84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46" name="Oval 114"/>
              <p:cNvSpPr>
                <a:spLocks noChangeArrowheads="1"/>
              </p:cNvSpPr>
              <p:nvPr/>
            </p:nvSpPr>
            <p:spPr bwMode="auto">
              <a:xfrm>
                <a:off x="4268" y="2686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47" name="Oval 115"/>
              <p:cNvSpPr>
                <a:spLocks noChangeArrowheads="1"/>
              </p:cNvSpPr>
              <p:nvPr/>
            </p:nvSpPr>
            <p:spPr bwMode="auto">
              <a:xfrm>
                <a:off x="4438" y="2686"/>
                <a:ext cx="85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48" name="Oval 116"/>
              <p:cNvSpPr>
                <a:spLocks noChangeArrowheads="1"/>
              </p:cNvSpPr>
              <p:nvPr/>
            </p:nvSpPr>
            <p:spPr bwMode="auto">
              <a:xfrm>
                <a:off x="3245" y="2516"/>
                <a:ext cx="86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49" name="Oval 117"/>
              <p:cNvSpPr>
                <a:spLocks noChangeArrowheads="1"/>
              </p:cNvSpPr>
              <p:nvPr/>
            </p:nvSpPr>
            <p:spPr bwMode="auto">
              <a:xfrm>
                <a:off x="3415" y="2516"/>
                <a:ext cx="86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50" name="Oval 118"/>
              <p:cNvSpPr>
                <a:spLocks noChangeArrowheads="1"/>
              </p:cNvSpPr>
              <p:nvPr/>
            </p:nvSpPr>
            <p:spPr bwMode="auto">
              <a:xfrm>
                <a:off x="3586" y="2516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51" name="Oval 119"/>
              <p:cNvSpPr>
                <a:spLocks noChangeArrowheads="1"/>
              </p:cNvSpPr>
              <p:nvPr/>
            </p:nvSpPr>
            <p:spPr bwMode="auto">
              <a:xfrm>
                <a:off x="3756" y="2516"/>
                <a:ext cx="86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52" name="Oval 120"/>
              <p:cNvSpPr>
                <a:spLocks noChangeArrowheads="1"/>
              </p:cNvSpPr>
              <p:nvPr/>
            </p:nvSpPr>
            <p:spPr bwMode="auto">
              <a:xfrm>
                <a:off x="3927" y="2516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53" name="Oval 121"/>
              <p:cNvSpPr>
                <a:spLocks noChangeArrowheads="1"/>
              </p:cNvSpPr>
              <p:nvPr/>
            </p:nvSpPr>
            <p:spPr bwMode="auto">
              <a:xfrm>
                <a:off x="4098" y="2516"/>
                <a:ext cx="84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54" name="Oval 122"/>
              <p:cNvSpPr>
                <a:spLocks noChangeArrowheads="1"/>
              </p:cNvSpPr>
              <p:nvPr/>
            </p:nvSpPr>
            <p:spPr bwMode="auto">
              <a:xfrm>
                <a:off x="4268" y="2516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55" name="Oval 123"/>
              <p:cNvSpPr>
                <a:spLocks noChangeArrowheads="1"/>
              </p:cNvSpPr>
              <p:nvPr/>
            </p:nvSpPr>
            <p:spPr bwMode="auto">
              <a:xfrm>
                <a:off x="4438" y="2516"/>
                <a:ext cx="85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56" name="Oval 124"/>
              <p:cNvSpPr>
                <a:spLocks noChangeArrowheads="1"/>
              </p:cNvSpPr>
              <p:nvPr/>
            </p:nvSpPr>
            <p:spPr bwMode="auto">
              <a:xfrm>
                <a:off x="3245" y="2346"/>
                <a:ext cx="86" cy="85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57" name="Oval 125"/>
              <p:cNvSpPr>
                <a:spLocks noChangeArrowheads="1"/>
              </p:cNvSpPr>
              <p:nvPr/>
            </p:nvSpPr>
            <p:spPr bwMode="auto">
              <a:xfrm>
                <a:off x="3415" y="2346"/>
                <a:ext cx="86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58" name="Oval 126"/>
              <p:cNvSpPr>
                <a:spLocks noChangeArrowheads="1"/>
              </p:cNvSpPr>
              <p:nvPr/>
            </p:nvSpPr>
            <p:spPr bwMode="auto">
              <a:xfrm>
                <a:off x="3586" y="2346"/>
                <a:ext cx="85" cy="85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59" name="Oval 127"/>
              <p:cNvSpPr>
                <a:spLocks noChangeArrowheads="1"/>
              </p:cNvSpPr>
              <p:nvPr/>
            </p:nvSpPr>
            <p:spPr bwMode="auto">
              <a:xfrm>
                <a:off x="3756" y="2346"/>
                <a:ext cx="86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60" name="Oval 128"/>
              <p:cNvSpPr>
                <a:spLocks noChangeArrowheads="1"/>
              </p:cNvSpPr>
              <p:nvPr/>
            </p:nvSpPr>
            <p:spPr bwMode="auto">
              <a:xfrm>
                <a:off x="3927" y="2346"/>
                <a:ext cx="85" cy="85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61" name="Oval 129"/>
              <p:cNvSpPr>
                <a:spLocks noChangeArrowheads="1"/>
              </p:cNvSpPr>
              <p:nvPr/>
            </p:nvSpPr>
            <p:spPr bwMode="auto">
              <a:xfrm>
                <a:off x="4098" y="2346"/>
                <a:ext cx="84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62" name="Oval 130"/>
              <p:cNvSpPr>
                <a:spLocks noChangeArrowheads="1"/>
              </p:cNvSpPr>
              <p:nvPr/>
            </p:nvSpPr>
            <p:spPr bwMode="auto">
              <a:xfrm>
                <a:off x="4268" y="2346"/>
                <a:ext cx="85" cy="85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63" name="Oval 131"/>
              <p:cNvSpPr>
                <a:spLocks noChangeArrowheads="1"/>
              </p:cNvSpPr>
              <p:nvPr/>
            </p:nvSpPr>
            <p:spPr bwMode="auto">
              <a:xfrm>
                <a:off x="4438" y="2346"/>
                <a:ext cx="85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64" name="Oval 132"/>
              <p:cNvSpPr>
                <a:spLocks noChangeArrowheads="1"/>
              </p:cNvSpPr>
              <p:nvPr/>
            </p:nvSpPr>
            <p:spPr bwMode="auto">
              <a:xfrm>
                <a:off x="3245" y="2175"/>
                <a:ext cx="86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65" name="Oval 133"/>
              <p:cNvSpPr>
                <a:spLocks noChangeArrowheads="1"/>
              </p:cNvSpPr>
              <p:nvPr/>
            </p:nvSpPr>
            <p:spPr bwMode="auto">
              <a:xfrm>
                <a:off x="3415" y="2175"/>
                <a:ext cx="86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66" name="Oval 134"/>
              <p:cNvSpPr>
                <a:spLocks noChangeArrowheads="1"/>
              </p:cNvSpPr>
              <p:nvPr/>
            </p:nvSpPr>
            <p:spPr bwMode="auto">
              <a:xfrm>
                <a:off x="3586" y="2175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67" name="Oval 135"/>
              <p:cNvSpPr>
                <a:spLocks noChangeArrowheads="1"/>
              </p:cNvSpPr>
              <p:nvPr/>
            </p:nvSpPr>
            <p:spPr bwMode="auto">
              <a:xfrm>
                <a:off x="3756" y="2175"/>
                <a:ext cx="86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68" name="Oval 136"/>
              <p:cNvSpPr>
                <a:spLocks noChangeArrowheads="1"/>
              </p:cNvSpPr>
              <p:nvPr/>
            </p:nvSpPr>
            <p:spPr bwMode="auto">
              <a:xfrm>
                <a:off x="3927" y="2175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69" name="Oval 137"/>
              <p:cNvSpPr>
                <a:spLocks noChangeArrowheads="1"/>
              </p:cNvSpPr>
              <p:nvPr/>
            </p:nvSpPr>
            <p:spPr bwMode="auto">
              <a:xfrm>
                <a:off x="4098" y="2175"/>
                <a:ext cx="84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70" name="Oval 138"/>
              <p:cNvSpPr>
                <a:spLocks noChangeArrowheads="1"/>
              </p:cNvSpPr>
              <p:nvPr/>
            </p:nvSpPr>
            <p:spPr bwMode="auto">
              <a:xfrm>
                <a:off x="4268" y="2175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71" name="Oval 139"/>
              <p:cNvSpPr>
                <a:spLocks noChangeArrowheads="1"/>
              </p:cNvSpPr>
              <p:nvPr/>
            </p:nvSpPr>
            <p:spPr bwMode="auto">
              <a:xfrm>
                <a:off x="4438" y="2175"/>
                <a:ext cx="85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72" name="Oval 140"/>
              <p:cNvSpPr>
                <a:spLocks noChangeArrowheads="1"/>
              </p:cNvSpPr>
              <p:nvPr/>
            </p:nvSpPr>
            <p:spPr bwMode="auto">
              <a:xfrm>
                <a:off x="3245" y="2005"/>
                <a:ext cx="86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73" name="Oval 141"/>
              <p:cNvSpPr>
                <a:spLocks noChangeArrowheads="1"/>
              </p:cNvSpPr>
              <p:nvPr/>
            </p:nvSpPr>
            <p:spPr bwMode="auto">
              <a:xfrm>
                <a:off x="3415" y="2005"/>
                <a:ext cx="86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74" name="Oval 142"/>
              <p:cNvSpPr>
                <a:spLocks noChangeArrowheads="1"/>
              </p:cNvSpPr>
              <p:nvPr/>
            </p:nvSpPr>
            <p:spPr bwMode="auto">
              <a:xfrm>
                <a:off x="3586" y="2005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75" name="Oval 143"/>
              <p:cNvSpPr>
                <a:spLocks noChangeArrowheads="1"/>
              </p:cNvSpPr>
              <p:nvPr/>
            </p:nvSpPr>
            <p:spPr bwMode="auto">
              <a:xfrm>
                <a:off x="3756" y="2005"/>
                <a:ext cx="86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76" name="Oval 144"/>
              <p:cNvSpPr>
                <a:spLocks noChangeArrowheads="1"/>
              </p:cNvSpPr>
              <p:nvPr/>
            </p:nvSpPr>
            <p:spPr bwMode="auto">
              <a:xfrm>
                <a:off x="3927" y="2005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77" name="Oval 145"/>
              <p:cNvSpPr>
                <a:spLocks noChangeArrowheads="1"/>
              </p:cNvSpPr>
              <p:nvPr/>
            </p:nvSpPr>
            <p:spPr bwMode="auto">
              <a:xfrm>
                <a:off x="4098" y="2005"/>
                <a:ext cx="84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78" name="Oval 146"/>
              <p:cNvSpPr>
                <a:spLocks noChangeArrowheads="1"/>
              </p:cNvSpPr>
              <p:nvPr/>
            </p:nvSpPr>
            <p:spPr bwMode="auto">
              <a:xfrm>
                <a:off x="4268" y="2005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79" name="Oval 147"/>
              <p:cNvSpPr>
                <a:spLocks noChangeArrowheads="1"/>
              </p:cNvSpPr>
              <p:nvPr/>
            </p:nvSpPr>
            <p:spPr bwMode="auto">
              <a:xfrm>
                <a:off x="4438" y="2005"/>
                <a:ext cx="85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5380" name="Line 148"/>
            <p:cNvSpPr>
              <a:spLocks noChangeShapeType="1"/>
            </p:cNvSpPr>
            <p:nvPr/>
          </p:nvSpPr>
          <p:spPr bwMode="auto">
            <a:xfrm>
              <a:off x="3962400" y="3657600"/>
              <a:ext cx="457200" cy="0"/>
            </a:xfrm>
            <a:prstGeom prst="line">
              <a:avLst/>
            </a:prstGeom>
            <a:noFill/>
            <a:ln w="76200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154" name="Group 153"/>
            <p:cNvGrpSpPr/>
            <p:nvPr/>
          </p:nvGrpSpPr>
          <p:grpSpPr>
            <a:xfrm>
              <a:off x="3429000" y="1600200"/>
              <a:ext cx="4114800" cy="944563"/>
              <a:chOff x="3429000" y="1600200"/>
              <a:chExt cx="4114800" cy="944563"/>
            </a:xfrm>
          </p:grpSpPr>
          <p:sp>
            <p:nvSpPr>
              <p:cNvPr id="95309" name="Text Box 77"/>
              <p:cNvSpPr txBox="1">
                <a:spLocks noChangeArrowheads="1"/>
              </p:cNvSpPr>
              <p:nvPr/>
            </p:nvSpPr>
            <p:spPr bwMode="auto">
              <a:xfrm>
                <a:off x="4648200" y="1600200"/>
                <a:ext cx="2895600" cy="9445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lnSpc>
                    <a:spcPct val="70000"/>
                  </a:lnSpc>
                  <a:spcBef>
                    <a:spcPct val="50000"/>
                  </a:spcBef>
                  <a:tabLst>
                    <a:tab pos="339725" algn="l"/>
                    <a:tab pos="688975" algn="l"/>
                  </a:tabLst>
                </a:pPr>
                <a:r>
                  <a:rPr lang="en-US" sz="1800" b="1" dirty="0">
                    <a:latin typeface="Courier New" pitchFamily="49" charset="0"/>
                  </a:rPr>
                  <a:t>for </a:t>
                </a:r>
                <a:r>
                  <a:rPr lang="en-US" sz="1800" b="1" dirty="0">
                    <a:solidFill>
                      <a:srgbClr val="0000CC"/>
                    </a:solidFill>
                    <a:latin typeface="Courier New" pitchFamily="49" charset="0"/>
                  </a:rPr>
                  <a:t>j</a:t>
                </a:r>
                <a:r>
                  <a:rPr lang="en-US" sz="1800" b="1" dirty="0">
                    <a:latin typeface="Courier New" pitchFamily="49" charset="0"/>
                  </a:rPr>
                  <a:t> = 0 to N-1</a:t>
                </a:r>
              </a:p>
              <a:p>
                <a:pPr>
                  <a:lnSpc>
                    <a:spcPct val="70000"/>
                  </a:lnSpc>
                  <a:spcBef>
                    <a:spcPct val="50000"/>
                  </a:spcBef>
                  <a:tabLst>
                    <a:tab pos="339725" algn="l"/>
                    <a:tab pos="688975" algn="l"/>
                  </a:tabLst>
                </a:pPr>
                <a:r>
                  <a:rPr lang="en-US" sz="1800" b="1" dirty="0">
                    <a:latin typeface="Courier New" pitchFamily="49" charset="0"/>
                  </a:rPr>
                  <a:t>	for </a:t>
                </a:r>
                <a:r>
                  <a:rPr lang="en-US" sz="1800" b="1" dirty="0" err="1">
                    <a:solidFill>
                      <a:srgbClr val="CC0066"/>
                    </a:solidFill>
                    <a:latin typeface="Courier New" pitchFamily="49" charset="0"/>
                  </a:rPr>
                  <a:t>i</a:t>
                </a:r>
                <a:r>
                  <a:rPr lang="en-US" sz="1800" b="1" dirty="0">
                    <a:latin typeface="Courier New" pitchFamily="49" charset="0"/>
                  </a:rPr>
                  <a:t> = 0 to N-1</a:t>
                </a:r>
              </a:p>
              <a:p>
                <a:pPr>
                  <a:lnSpc>
                    <a:spcPct val="70000"/>
                  </a:lnSpc>
                  <a:spcBef>
                    <a:spcPct val="50000"/>
                  </a:spcBef>
                  <a:tabLst>
                    <a:tab pos="339725" algn="l"/>
                    <a:tab pos="688975" algn="l"/>
                  </a:tabLst>
                </a:pPr>
                <a:r>
                  <a:rPr lang="en-US" sz="1800" b="1" dirty="0">
                    <a:latin typeface="Courier New" pitchFamily="49" charset="0"/>
                  </a:rPr>
                  <a:t>		A[j][</a:t>
                </a:r>
                <a:r>
                  <a:rPr lang="en-US" sz="1800" b="1" dirty="0" err="1">
                    <a:latin typeface="Courier New" pitchFamily="49" charset="0"/>
                  </a:rPr>
                  <a:t>i</a:t>
                </a:r>
                <a:r>
                  <a:rPr lang="en-US" sz="1800" b="1" dirty="0">
                    <a:latin typeface="Courier New" pitchFamily="49" charset="0"/>
                  </a:rPr>
                  <a:t>] = </a:t>
                </a:r>
                <a:r>
                  <a:rPr lang="en-US" sz="1800" b="1" dirty="0" err="1">
                    <a:latin typeface="Courier New" pitchFamily="49" charset="0"/>
                  </a:rPr>
                  <a:t>i</a:t>
                </a:r>
                <a:r>
                  <a:rPr lang="en-US" sz="1800" b="1" dirty="0">
                    <a:latin typeface="Courier New" pitchFamily="49" charset="0"/>
                  </a:rPr>
                  <a:t>*j;</a:t>
                </a:r>
                <a:endParaRPr lang="en-US" sz="1800" dirty="0">
                  <a:latin typeface="Courier New" pitchFamily="49" charset="0"/>
                </a:endParaRPr>
              </a:p>
            </p:txBody>
          </p:sp>
          <p:sp>
            <p:nvSpPr>
              <p:cNvPr id="95391" name="Line 159"/>
              <p:cNvSpPr>
                <a:spLocks noChangeShapeType="1"/>
              </p:cNvSpPr>
              <p:nvPr/>
            </p:nvSpPr>
            <p:spPr bwMode="auto">
              <a:xfrm flipV="1">
                <a:off x="3733800" y="1752600"/>
                <a:ext cx="914400" cy="30480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392" name="Line 160"/>
              <p:cNvSpPr>
                <a:spLocks noChangeShapeType="1"/>
              </p:cNvSpPr>
              <p:nvPr/>
            </p:nvSpPr>
            <p:spPr bwMode="auto">
              <a:xfrm>
                <a:off x="3429000" y="1752600"/>
                <a:ext cx="1524000" cy="30480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F0D81C2-45C3-4B95-ADA0-48437A7AF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6473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Caches: A Quick Review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178800" cy="4533900"/>
          </a:xfrm>
        </p:spPr>
        <p:txBody>
          <a:bodyPr>
            <a:normAutofit/>
          </a:bodyPr>
          <a:lstStyle/>
          <a:p>
            <a:r>
              <a:rPr lang="en-US" sz="2800" dirty="0"/>
              <a:t>How do they work?</a:t>
            </a:r>
          </a:p>
          <a:p>
            <a:endParaRPr lang="en-US" sz="2800" dirty="0"/>
          </a:p>
          <a:p>
            <a:r>
              <a:rPr lang="en-US" sz="2800" dirty="0"/>
              <a:t>Why do we care about them?</a:t>
            </a:r>
          </a:p>
          <a:p>
            <a:endParaRPr lang="en-US" sz="2800" dirty="0"/>
          </a:p>
          <a:p>
            <a:r>
              <a:rPr lang="en-US" sz="2800" dirty="0"/>
              <a:t>What are typical configurations today?</a:t>
            </a:r>
          </a:p>
          <a:p>
            <a:endParaRPr lang="en-US" sz="2800" dirty="0"/>
          </a:p>
          <a:p>
            <a:r>
              <a:rPr lang="en-US" sz="2800" dirty="0"/>
              <a:t>What are some important cache parameters that will affect performance?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E884D4E-D029-45E7-A0FF-86B30EF33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20844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6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Cache Blocking (aka “Tiling”)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715000"/>
            <a:ext cx="8178800" cy="342900"/>
          </a:xfrm>
        </p:spPr>
        <p:txBody>
          <a:bodyPr/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sz="1800" i="1" dirty="0">
                <a:solidFill>
                  <a:srgbClr val="0000CC"/>
                </a:solidFill>
              </a:rPr>
              <a:t>now we can exploit temporal locality</a:t>
            </a:r>
          </a:p>
        </p:txBody>
      </p:sp>
      <p:sp>
        <p:nvSpPr>
          <p:cNvPr id="96260" name="Text Box 4"/>
          <p:cNvSpPr txBox="1">
            <a:spLocks noChangeArrowheads="1"/>
          </p:cNvSpPr>
          <p:nvPr/>
        </p:nvSpPr>
        <p:spPr bwMode="auto">
          <a:xfrm>
            <a:off x="990600" y="1981200"/>
            <a:ext cx="2895600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600" b="1">
                <a:latin typeface="Courier New" pitchFamily="49" charset="0"/>
              </a:rPr>
              <a:t>for </a:t>
            </a:r>
            <a:r>
              <a:rPr lang="en-US" sz="1600" b="1">
                <a:solidFill>
                  <a:srgbClr val="0000CC"/>
                </a:solidFill>
                <a:latin typeface="Courier New" pitchFamily="49" charset="0"/>
              </a:rPr>
              <a:t>i</a:t>
            </a:r>
            <a:r>
              <a:rPr lang="en-US" sz="1600" b="1">
                <a:latin typeface="Courier New" pitchFamily="49" charset="0"/>
              </a:rPr>
              <a:t> = 0 to N-1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600" b="1">
                <a:latin typeface="Courier New" pitchFamily="49" charset="0"/>
              </a:rPr>
              <a:t>	for </a:t>
            </a:r>
            <a:r>
              <a:rPr lang="en-US" sz="1600" b="1">
                <a:solidFill>
                  <a:srgbClr val="CC0066"/>
                </a:solidFill>
                <a:latin typeface="Courier New" pitchFamily="49" charset="0"/>
              </a:rPr>
              <a:t>j</a:t>
            </a:r>
            <a:r>
              <a:rPr lang="en-US" sz="1600" b="1">
                <a:latin typeface="Courier New" pitchFamily="49" charset="0"/>
              </a:rPr>
              <a:t> = 0 to N-1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600" b="1">
                <a:latin typeface="Courier New" pitchFamily="49" charset="0"/>
              </a:rPr>
              <a:t>		f(A[i],A[j]);</a:t>
            </a:r>
            <a:endParaRPr lang="en-US" sz="1600">
              <a:latin typeface="Courier New" pitchFamily="49" charset="0"/>
            </a:endParaRPr>
          </a:p>
        </p:txBody>
      </p:sp>
      <p:sp>
        <p:nvSpPr>
          <p:cNvPr id="96472" name="Text Box 216"/>
          <p:cNvSpPr txBox="1">
            <a:spLocks noChangeArrowheads="1"/>
          </p:cNvSpPr>
          <p:nvPr/>
        </p:nvSpPr>
        <p:spPr bwMode="auto">
          <a:xfrm>
            <a:off x="4572000" y="1752600"/>
            <a:ext cx="44196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  <a:tabLst>
                <a:tab pos="339725" algn="l"/>
                <a:tab pos="688975" algn="l"/>
                <a:tab pos="1028700" algn="l"/>
                <a:tab pos="2968625" algn="l"/>
              </a:tabLst>
            </a:pPr>
            <a:r>
              <a:rPr lang="en-US" sz="1600" b="1" dirty="0">
                <a:latin typeface="Courier New" pitchFamily="49" charset="0"/>
              </a:rPr>
              <a:t>for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</a:rPr>
              <a:t>JJ</a:t>
            </a:r>
            <a:r>
              <a:rPr lang="en-US" sz="1600" b="1" dirty="0">
                <a:latin typeface="Courier New" pitchFamily="49" charset="0"/>
              </a:rPr>
              <a:t> = 0 to N-1 by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</a:rPr>
              <a:t>B</a:t>
            </a:r>
          </a:p>
          <a:p>
            <a:pPr>
              <a:lnSpc>
                <a:spcPct val="60000"/>
              </a:lnSpc>
              <a:spcBef>
                <a:spcPct val="50000"/>
              </a:spcBef>
              <a:tabLst>
                <a:tab pos="339725" algn="l"/>
                <a:tab pos="688975" algn="l"/>
                <a:tab pos="1028700" algn="l"/>
                <a:tab pos="2968625" algn="l"/>
              </a:tabLst>
            </a:pPr>
            <a:r>
              <a:rPr lang="en-US" sz="1600" b="1" dirty="0">
                <a:latin typeface="Courier New" pitchFamily="49" charset="0"/>
              </a:rPr>
              <a:t>	for </a:t>
            </a:r>
            <a:r>
              <a:rPr lang="en-US" sz="1600" b="1" dirty="0" err="1">
                <a:solidFill>
                  <a:srgbClr val="0000CC"/>
                </a:solidFill>
                <a:latin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</a:rPr>
              <a:t> = 0 to N-1</a:t>
            </a:r>
          </a:p>
          <a:p>
            <a:pPr>
              <a:lnSpc>
                <a:spcPct val="60000"/>
              </a:lnSpc>
              <a:spcBef>
                <a:spcPct val="50000"/>
              </a:spcBef>
              <a:tabLst>
                <a:tab pos="339725" algn="l"/>
                <a:tab pos="688975" algn="l"/>
                <a:tab pos="1028700" algn="l"/>
                <a:tab pos="2968625" algn="l"/>
              </a:tabLst>
            </a:pPr>
            <a:r>
              <a:rPr lang="en-US" sz="1600" b="1" dirty="0">
                <a:latin typeface="Courier New" pitchFamily="49" charset="0"/>
              </a:rPr>
              <a:t>		for </a:t>
            </a:r>
            <a:r>
              <a:rPr lang="en-US" sz="1600" b="1" dirty="0">
                <a:solidFill>
                  <a:srgbClr val="CC0066"/>
                </a:solidFill>
                <a:latin typeface="Courier New" pitchFamily="49" charset="0"/>
              </a:rPr>
              <a:t>j</a:t>
            </a:r>
            <a:r>
              <a:rPr lang="en-US" sz="1600" b="1" dirty="0">
                <a:latin typeface="Courier New" pitchFamily="49" charset="0"/>
              </a:rPr>
              <a:t> =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</a:rPr>
              <a:t>JJ</a:t>
            </a:r>
            <a:r>
              <a:rPr lang="en-US" sz="1600" b="1" dirty="0">
                <a:latin typeface="Courier New" pitchFamily="49" charset="0"/>
              </a:rPr>
              <a:t> to min(N-1,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</a:rPr>
              <a:t>JJ+B-1</a:t>
            </a:r>
            <a:r>
              <a:rPr lang="en-US" sz="1600" b="1" dirty="0">
                <a:latin typeface="Courier New" pitchFamily="49" charset="0"/>
              </a:rPr>
              <a:t>) </a:t>
            </a:r>
          </a:p>
          <a:p>
            <a:pPr>
              <a:lnSpc>
                <a:spcPct val="60000"/>
              </a:lnSpc>
              <a:spcBef>
                <a:spcPct val="50000"/>
              </a:spcBef>
              <a:tabLst>
                <a:tab pos="339725" algn="l"/>
                <a:tab pos="688975" algn="l"/>
                <a:tab pos="1028700" algn="l"/>
                <a:tab pos="2968625" algn="l"/>
              </a:tabLst>
            </a:pPr>
            <a:r>
              <a:rPr lang="en-US" sz="1600" b="1" dirty="0">
                <a:latin typeface="Courier New" pitchFamily="49" charset="0"/>
              </a:rPr>
              <a:t>			f(A[</a:t>
            </a:r>
            <a:r>
              <a:rPr lang="en-US" sz="1600" b="1" dirty="0" err="1">
                <a:latin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</a:rPr>
              <a:t>],A[j]);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96473" name="Line 217"/>
          <p:cNvSpPr>
            <a:spLocks noChangeShapeType="1"/>
          </p:cNvSpPr>
          <p:nvPr/>
        </p:nvSpPr>
        <p:spPr bwMode="auto">
          <a:xfrm flipV="1">
            <a:off x="4038600" y="1828800"/>
            <a:ext cx="4572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96474" name="Group 218"/>
          <p:cNvGrpSpPr>
            <a:grpSpLocks/>
          </p:cNvGrpSpPr>
          <p:nvPr/>
        </p:nvGrpSpPr>
        <p:grpSpPr bwMode="auto">
          <a:xfrm>
            <a:off x="4724400" y="3048000"/>
            <a:ext cx="4267200" cy="2441575"/>
            <a:chOff x="288" y="1968"/>
            <a:chExt cx="2688" cy="1538"/>
          </a:xfrm>
        </p:grpSpPr>
        <p:grpSp>
          <p:nvGrpSpPr>
            <p:cNvPr id="96330" name="Group 74"/>
            <p:cNvGrpSpPr>
              <a:grpSpLocks/>
            </p:cNvGrpSpPr>
            <p:nvPr/>
          </p:nvGrpSpPr>
          <p:grpSpPr bwMode="auto">
            <a:xfrm>
              <a:off x="1632" y="2160"/>
              <a:ext cx="1344" cy="1346"/>
              <a:chOff x="432" y="1920"/>
              <a:chExt cx="1824" cy="1827"/>
            </a:xfrm>
          </p:grpSpPr>
          <p:sp>
            <p:nvSpPr>
              <p:cNvPr id="96331" name="Line 75"/>
              <p:cNvSpPr>
                <a:spLocks noChangeShapeType="1"/>
              </p:cNvSpPr>
              <p:nvPr/>
            </p:nvSpPr>
            <p:spPr bwMode="auto">
              <a:xfrm flipH="1" flipV="1">
                <a:off x="720" y="1920"/>
                <a:ext cx="0" cy="1488"/>
              </a:xfrm>
              <a:prstGeom prst="line">
                <a:avLst/>
              </a:prstGeom>
              <a:noFill/>
              <a:ln w="19050">
                <a:solidFill>
                  <a:srgbClr val="B2B2B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332" name="Line 76"/>
              <p:cNvSpPr>
                <a:spLocks noChangeShapeType="1"/>
              </p:cNvSpPr>
              <p:nvPr/>
            </p:nvSpPr>
            <p:spPr bwMode="auto">
              <a:xfrm flipV="1">
                <a:off x="720" y="3408"/>
                <a:ext cx="1536" cy="0"/>
              </a:xfrm>
              <a:prstGeom prst="line">
                <a:avLst/>
              </a:prstGeom>
              <a:noFill/>
              <a:ln w="19050">
                <a:solidFill>
                  <a:srgbClr val="B2B2B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333" name="Text Box 77"/>
              <p:cNvSpPr txBox="1">
                <a:spLocks noChangeArrowheads="1"/>
              </p:cNvSpPr>
              <p:nvPr/>
            </p:nvSpPr>
            <p:spPr bwMode="auto">
              <a:xfrm>
                <a:off x="432" y="1968"/>
                <a:ext cx="183" cy="2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lnSpc>
                    <a:spcPct val="70000"/>
                  </a:lnSpc>
                  <a:spcBef>
                    <a:spcPct val="50000"/>
                  </a:spcBef>
                  <a:tabLst>
                    <a:tab pos="339725" algn="l"/>
                    <a:tab pos="688975" algn="l"/>
                  </a:tabLst>
                </a:pPr>
                <a:r>
                  <a:rPr lang="en-US" sz="1800" b="1">
                    <a:solidFill>
                      <a:srgbClr val="0000CC"/>
                    </a:solidFill>
                    <a:latin typeface="Courier New" pitchFamily="49" charset="0"/>
                  </a:rPr>
                  <a:t>i</a:t>
                </a:r>
                <a:endParaRPr lang="en-US" sz="1800">
                  <a:solidFill>
                    <a:srgbClr val="0000CC"/>
                  </a:solidFill>
                  <a:latin typeface="Courier New" pitchFamily="49" charset="0"/>
                </a:endParaRPr>
              </a:p>
            </p:txBody>
          </p:sp>
          <p:sp>
            <p:nvSpPr>
              <p:cNvPr id="96334" name="Text Box 78"/>
              <p:cNvSpPr txBox="1">
                <a:spLocks noChangeArrowheads="1"/>
              </p:cNvSpPr>
              <p:nvPr/>
            </p:nvSpPr>
            <p:spPr bwMode="auto">
              <a:xfrm>
                <a:off x="2016" y="3504"/>
                <a:ext cx="184" cy="24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lnSpc>
                    <a:spcPct val="70000"/>
                  </a:lnSpc>
                  <a:spcBef>
                    <a:spcPct val="50000"/>
                  </a:spcBef>
                  <a:tabLst>
                    <a:tab pos="339725" algn="l"/>
                    <a:tab pos="688975" algn="l"/>
                  </a:tabLst>
                </a:pPr>
                <a:r>
                  <a:rPr lang="en-US" sz="1800" b="1">
                    <a:solidFill>
                      <a:srgbClr val="CC0066"/>
                    </a:solidFill>
                    <a:latin typeface="Courier New" pitchFamily="49" charset="0"/>
                  </a:rPr>
                  <a:t>j</a:t>
                </a:r>
                <a:endParaRPr lang="en-US" sz="1800">
                  <a:solidFill>
                    <a:srgbClr val="CC0066"/>
                  </a:solidFill>
                  <a:latin typeface="Courier New" pitchFamily="49" charset="0"/>
                </a:endParaRPr>
              </a:p>
            </p:txBody>
          </p:sp>
          <p:grpSp>
            <p:nvGrpSpPr>
              <p:cNvPr id="96335" name="Group 79"/>
              <p:cNvGrpSpPr>
                <a:grpSpLocks/>
              </p:cNvGrpSpPr>
              <p:nvPr/>
            </p:nvGrpSpPr>
            <p:grpSpPr bwMode="auto">
              <a:xfrm>
                <a:off x="672" y="2064"/>
                <a:ext cx="1388" cy="1388"/>
                <a:chOff x="665" y="2089"/>
                <a:chExt cx="1388" cy="1388"/>
              </a:xfrm>
            </p:grpSpPr>
            <p:sp>
              <p:nvSpPr>
                <p:cNvPr id="96336" name="Oval 80"/>
                <p:cNvSpPr>
                  <a:spLocks noChangeArrowheads="1"/>
                </p:cNvSpPr>
                <p:nvPr/>
              </p:nvSpPr>
              <p:spPr bwMode="auto">
                <a:xfrm>
                  <a:off x="665" y="3384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37" name="Oval 81"/>
                <p:cNvSpPr>
                  <a:spLocks noChangeArrowheads="1"/>
                </p:cNvSpPr>
                <p:nvPr/>
              </p:nvSpPr>
              <p:spPr bwMode="auto">
                <a:xfrm>
                  <a:off x="850" y="3384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38" name="Oval 82"/>
                <p:cNvSpPr>
                  <a:spLocks noChangeArrowheads="1"/>
                </p:cNvSpPr>
                <p:nvPr/>
              </p:nvSpPr>
              <p:spPr bwMode="auto">
                <a:xfrm>
                  <a:off x="1035" y="3384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39" name="Oval 83"/>
                <p:cNvSpPr>
                  <a:spLocks noChangeArrowheads="1"/>
                </p:cNvSpPr>
                <p:nvPr/>
              </p:nvSpPr>
              <p:spPr bwMode="auto">
                <a:xfrm>
                  <a:off x="1220" y="3384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40" name="Oval 84"/>
                <p:cNvSpPr>
                  <a:spLocks noChangeArrowheads="1"/>
                </p:cNvSpPr>
                <p:nvPr/>
              </p:nvSpPr>
              <p:spPr bwMode="auto">
                <a:xfrm>
                  <a:off x="1406" y="3384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41" name="Oval 85"/>
                <p:cNvSpPr>
                  <a:spLocks noChangeArrowheads="1"/>
                </p:cNvSpPr>
                <p:nvPr/>
              </p:nvSpPr>
              <p:spPr bwMode="auto">
                <a:xfrm>
                  <a:off x="1591" y="3384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42" name="Oval 86"/>
                <p:cNvSpPr>
                  <a:spLocks noChangeArrowheads="1"/>
                </p:cNvSpPr>
                <p:nvPr/>
              </p:nvSpPr>
              <p:spPr bwMode="auto">
                <a:xfrm>
                  <a:off x="1776" y="3384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43" name="Oval 87"/>
                <p:cNvSpPr>
                  <a:spLocks noChangeArrowheads="1"/>
                </p:cNvSpPr>
                <p:nvPr/>
              </p:nvSpPr>
              <p:spPr bwMode="auto">
                <a:xfrm>
                  <a:off x="1961" y="3384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44" name="Oval 88"/>
                <p:cNvSpPr>
                  <a:spLocks noChangeArrowheads="1"/>
                </p:cNvSpPr>
                <p:nvPr/>
              </p:nvSpPr>
              <p:spPr bwMode="auto">
                <a:xfrm>
                  <a:off x="665" y="3199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45" name="Oval 89"/>
                <p:cNvSpPr>
                  <a:spLocks noChangeArrowheads="1"/>
                </p:cNvSpPr>
                <p:nvPr/>
              </p:nvSpPr>
              <p:spPr bwMode="auto">
                <a:xfrm>
                  <a:off x="850" y="3199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46" name="Oval 90"/>
                <p:cNvSpPr>
                  <a:spLocks noChangeArrowheads="1"/>
                </p:cNvSpPr>
                <p:nvPr/>
              </p:nvSpPr>
              <p:spPr bwMode="auto">
                <a:xfrm>
                  <a:off x="1035" y="3199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47" name="Oval 91"/>
                <p:cNvSpPr>
                  <a:spLocks noChangeArrowheads="1"/>
                </p:cNvSpPr>
                <p:nvPr/>
              </p:nvSpPr>
              <p:spPr bwMode="auto">
                <a:xfrm>
                  <a:off x="1220" y="3199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48" name="Oval 92"/>
                <p:cNvSpPr>
                  <a:spLocks noChangeArrowheads="1"/>
                </p:cNvSpPr>
                <p:nvPr/>
              </p:nvSpPr>
              <p:spPr bwMode="auto">
                <a:xfrm>
                  <a:off x="1406" y="3199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49" name="Oval 93"/>
                <p:cNvSpPr>
                  <a:spLocks noChangeArrowheads="1"/>
                </p:cNvSpPr>
                <p:nvPr/>
              </p:nvSpPr>
              <p:spPr bwMode="auto">
                <a:xfrm>
                  <a:off x="1591" y="3199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50" name="Oval 94"/>
                <p:cNvSpPr>
                  <a:spLocks noChangeArrowheads="1"/>
                </p:cNvSpPr>
                <p:nvPr/>
              </p:nvSpPr>
              <p:spPr bwMode="auto">
                <a:xfrm>
                  <a:off x="1776" y="3199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51" name="Oval 95"/>
                <p:cNvSpPr>
                  <a:spLocks noChangeArrowheads="1"/>
                </p:cNvSpPr>
                <p:nvPr/>
              </p:nvSpPr>
              <p:spPr bwMode="auto">
                <a:xfrm>
                  <a:off x="1961" y="3199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52" name="Oval 96"/>
                <p:cNvSpPr>
                  <a:spLocks noChangeArrowheads="1"/>
                </p:cNvSpPr>
                <p:nvPr/>
              </p:nvSpPr>
              <p:spPr bwMode="auto">
                <a:xfrm>
                  <a:off x="665" y="3014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53" name="Oval 97"/>
                <p:cNvSpPr>
                  <a:spLocks noChangeArrowheads="1"/>
                </p:cNvSpPr>
                <p:nvPr/>
              </p:nvSpPr>
              <p:spPr bwMode="auto">
                <a:xfrm>
                  <a:off x="850" y="3014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54" name="Oval 98"/>
                <p:cNvSpPr>
                  <a:spLocks noChangeArrowheads="1"/>
                </p:cNvSpPr>
                <p:nvPr/>
              </p:nvSpPr>
              <p:spPr bwMode="auto">
                <a:xfrm>
                  <a:off x="1035" y="3014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55" name="Oval 99"/>
                <p:cNvSpPr>
                  <a:spLocks noChangeArrowheads="1"/>
                </p:cNvSpPr>
                <p:nvPr/>
              </p:nvSpPr>
              <p:spPr bwMode="auto">
                <a:xfrm>
                  <a:off x="1220" y="3014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56" name="Oval 100"/>
                <p:cNvSpPr>
                  <a:spLocks noChangeArrowheads="1"/>
                </p:cNvSpPr>
                <p:nvPr/>
              </p:nvSpPr>
              <p:spPr bwMode="auto">
                <a:xfrm>
                  <a:off x="1406" y="3014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57" name="Oval 101"/>
                <p:cNvSpPr>
                  <a:spLocks noChangeArrowheads="1"/>
                </p:cNvSpPr>
                <p:nvPr/>
              </p:nvSpPr>
              <p:spPr bwMode="auto">
                <a:xfrm>
                  <a:off x="1591" y="3014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58" name="Oval 102"/>
                <p:cNvSpPr>
                  <a:spLocks noChangeArrowheads="1"/>
                </p:cNvSpPr>
                <p:nvPr/>
              </p:nvSpPr>
              <p:spPr bwMode="auto">
                <a:xfrm>
                  <a:off x="1776" y="3014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59" name="Oval 103"/>
                <p:cNvSpPr>
                  <a:spLocks noChangeArrowheads="1"/>
                </p:cNvSpPr>
                <p:nvPr/>
              </p:nvSpPr>
              <p:spPr bwMode="auto">
                <a:xfrm>
                  <a:off x="1961" y="3014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60" name="Oval 104"/>
                <p:cNvSpPr>
                  <a:spLocks noChangeArrowheads="1"/>
                </p:cNvSpPr>
                <p:nvPr/>
              </p:nvSpPr>
              <p:spPr bwMode="auto">
                <a:xfrm>
                  <a:off x="665" y="2829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61" name="Oval 105"/>
                <p:cNvSpPr>
                  <a:spLocks noChangeArrowheads="1"/>
                </p:cNvSpPr>
                <p:nvPr/>
              </p:nvSpPr>
              <p:spPr bwMode="auto">
                <a:xfrm>
                  <a:off x="850" y="2829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62" name="Oval 106"/>
                <p:cNvSpPr>
                  <a:spLocks noChangeArrowheads="1"/>
                </p:cNvSpPr>
                <p:nvPr/>
              </p:nvSpPr>
              <p:spPr bwMode="auto">
                <a:xfrm>
                  <a:off x="1035" y="2829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63" name="Oval 107"/>
                <p:cNvSpPr>
                  <a:spLocks noChangeArrowheads="1"/>
                </p:cNvSpPr>
                <p:nvPr/>
              </p:nvSpPr>
              <p:spPr bwMode="auto">
                <a:xfrm>
                  <a:off x="1220" y="2829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64" name="Oval 108"/>
                <p:cNvSpPr>
                  <a:spLocks noChangeArrowheads="1"/>
                </p:cNvSpPr>
                <p:nvPr/>
              </p:nvSpPr>
              <p:spPr bwMode="auto">
                <a:xfrm>
                  <a:off x="1406" y="2829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65" name="Oval 109"/>
                <p:cNvSpPr>
                  <a:spLocks noChangeArrowheads="1"/>
                </p:cNvSpPr>
                <p:nvPr/>
              </p:nvSpPr>
              <p:spPr bwMode="auto">
                <a:xfrm>
                  <a:off x="1591" y="2829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66" name="Oval 110"/>
                <p:cNvSpPr>
                  <a:spLocks noChangeArrowheads="1"/>
                </p:cNvSpPr>
                <p:nvPr/>
              </p:nvSpPr>
              <p:spPr bwMode="auto">
                <a:xfrm>
                  <a:off x="1776" y="2829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67" name="Oval 111"/>
                <p:cNvSpPr>
                  <a:spLocks noChangeArrowheads="1"/>
                </p:cNvSpPr>
                <p:nvPr/>
              </p:nvSpPr>
              <p:spPr bwMode="auto">
                <a:xfrm>
                  <a:off x="1961" y="2829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68" name="Oval 112"/>
                <p:cNvSpPr>
                  <a:spLocks noChangeArrowheads="1"/>
                </p:cNvSpPr>
                <p:nvPr/>
              </p:nvSpPr>
              <p:spPr bwMode="auto">
                <a:xfrm>
                  <a:off x="665" y="2644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69" name="Oval 113"/>
                <p:cNvSpPr>
                  <a:spLocks noChangeArrowheads="1"/>
                </p:cNvSpPr>
                <p:nvPr/>
              </p:nvSpPr>
              <p:spPr bwMode="auto">
                <a:xfrm>
                  <a:off x="850" y="2644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70" name="Oval 114"/>
                <p:cNvSpPr>
                  <a:spLocks noChangeArrowheads="1"/>
                </p:cNvSpPr>
                <p:nvPr/>
              </p:nvSpPr>
              <p:spPr bwMode="auto">
                <a:xfrm>
                  <a:off x="1035" y="2644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71" name="Oval 115"/>
                <p:cNvSpPr>
                  <a:spLocks noChangeArrowheads="1"/>
                </p:cNvSpPr>
                <p:nvPr/>
              </p:nvSpPr>
              <p:spPr bwMode="auto">
                <a:xfrm>
                  <a:off x="1220" y="2644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72" name="Oval 116"/>
                <p:cNvSpPr>
                  <a:spLocks noChangeArrowheads="1"/>
                </p:cNvSpPr>
                <p:nvPr/>
              </p:nvSpPr>
              <p:spPr bwMode="auto">
                <a:xfrm>
                  <a:off x="1406" y="2644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73" name="Oval 117"/>
                <p:cNvSpPr>
                  <a:spLocks noChangeArrowheads="1"/>
                </p:cNvSpPr>
                <p:nvPr/>
              </p:nvSpPr>
              <p:spPr bwMode="auto">
                <a:xfrm>
                  <a:off x="1591" y="2644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74" name="Oval 118"/>
                <p:cNvSpPr>
                  <a:spLocks noChangeArrowheads="1"/>
                </p:cNvSpPr>
                <p:nvPr/>
              </p:nvSpPr>
              <p:spPr bwMode="auto">
                <a:xfrm>
                  <a:off x="1776" y="2644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75" name="Oval 119"/>
                <p:cNvSpPr>
                  <a:spLocks noChangeArrowheads="1"/>
                </p:cNvSpPr>
                <p:nvPr/>
              </p:nvSpPr>
              <p:spPr bwMode="auto">
                <a:xfrm>
                  <a:off x="1961" y="2644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76" name="Oval 120"/>
                <p:cNvSpPr>
                  <a:spLocks noChangeArrowheads="1"/>
                </p:cNvSpPr>
                <p:nvPr/>
              </p:nvSpPr>
              <p:spPr bwMode="auto">
                <a:xfrm>
                  <a:off x="665" y="2459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77" name="Oval 121"/>
                <p:cNvSpPr>
                  <a:spLocks noChangeArrowheads="1"/>
                </p:cNvSpPr>
                <p:nvPr/>
              </p:nvSpPr>
              <p:spPr bwMode="auto">
                <a:xfrm>
                  <a:off x="850" y="2459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78" name="Oval 122"/>
                <p:cNvSpPr>
                  <a:spLocks noChangeArrowheads="1"/>
                </p:cNvSpPr>
                <p:nvPr/>
              </p:nvSpPr>
              <p:spPr bwMode="auto">
                <a:xfrm>
                  <a:off x="1035" y="2459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79" name="Oval 123"/>
                <p:cNvSpPr>
                  <a:spLocks noChangeArrowheads="1"/>
                </p:cNvSpPr>
                <p:nvPr/>
              </p:nvSpPr>
              <p:spPr bwMode="auto">
                <a:xfrm>
                  <a:off x="1220" y="2459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80" name="Oval 124"/>
                <p:cNvSpPr>
                  <a:spLocks noChangeArrowheads="1"/>
                </p:cNvSpPr>
                <p:nvPr/>
              </p:nvSpPr>
              <p:spPr bwMode="auto">
                <a:xfrm>
                  <a:off x="1406" y="2459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81" name="Oval 125"/>
                <p:cNvSpPr>
                  <a:spLocks noChangeArrowheads="1"/>
                </p:cNvSpPr>
                <p:nvPr/>
              </p:nvSpPr>
              <p:spPr bwMode="auto">
                <a:xfrm>
                  <a:off x="1591" y="2459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82" name="Oval 126"/>
                <p:cNvSpPr>
                  <a:spLocks noChangeArrowheads="1"/>
                </p:cNvSpPr>
                <p:nvPr/>
              </p:nvSpPr>
              <p:spPr bwMode="auto">
                <a:xfrm>
                  <a:off x="1776" y="2459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83" name="Oval 127"/>
                <p:cNvSpPr>
                  <a:spLocks noChangeArrowheads="1"/>
                </p:cNvSpPr>
                <p:nvPr/>
              </p:nvSpPr>
              <p:spPr bwMode="auto">
                <a:xfrm>
                  <a:off x="1961" y="2459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84" name="Oval 128"/>
                <p:cNvSpPr>
                  <a:spLocks noChangeArrowheads="1"/>
                </p:cNvSpPr>
                <p:nvPr/>
              </p:nvSpPr>
              <p:spPr bwMode="auto">
                <a:xfrm>
                  <a:off x="665" y="2274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85" name="Oval 129"/>
                <p:cNvSpPr>
                  <a:spLocks noChangeArrowheads="1"/>
                </p:cNvSpPr>
                <p:nvPr/>
              </p:nvSpPr>
              <p:spPr bwMode="auto">
                <a:xfrm>
                  <a:off x="850" y="2274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86" name="Oval 130"/>
                <p:cNvSpPr>
                  <a:spLocks noChangeArrowheads="1"/>
                </p:cNvSpPr>
                <p:nvPr/>
              </p:nvSpPr>
              <p:spPr bwMode="auto">
                <a:xfrm>
                  <a:off x="1035" y="2274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87" name="Oval 131"/>
                <p:cNvSpPr>
                  <a:spLocks noChangeArrowheads="1"/>
                </p:cNvSpPr>
                <p:nvPr/>
              </p:nvSpPr>
              <p:spPr bwMode="auto">
                <a:xfrm>
                  <a:off x="1220" y="2274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88" name="Oval 132"/>
                <p:cNvSpPr>
                  <a:spLocks noChangeArrowheads="1"/>
                </p:cNvSpPr>
                <p:nvPr/>
              </p:nvSpPr>
              <p:spPr bwMode="auto">
                <a:xfrm>
                  <a:off x="1406" y="2274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89" name="Oval 133"/>
                <p:cNvSpPr>
                  <a:spLocks noChangeArrowheads="1"/>
                </p:cNvSpPr>
                <p:nvPr/>
              </p:nvSpPr>
              <p:spPr bwMode="auto">
                <a:xfrm>
                  <a:off x="1591" y="2274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90" name="Oval 134"/>
                <p:cNvSpPr>
                  <a:spLocks noChangeArrowheads="1"/>
                </p:cNvSpPr>
                <p:nvPr/>
              </p:nvSpPr>
              <p:spPr bwMode="auto">
                <a:xfrm>
                  <a:off x="1776" y="2274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91" name="Oval 135"/>
                <p:cNvSpPr>
                  <a:spLocks noChangeArrowheads="1"/>
                </p:cNvSpPr>
                <p:nvPr/>
              </p:nvSpPr>
              <p:spPr bwMode="auto">
                <a:xfrm>
                  <a:off x="1961" y="2274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92" name="Oval 136"/>
                <p:cNvSpPr>
                  <a:spLocks noChangeArrowheads="1"/>
                </p:cNvSpPr>
                <p:nvPr/>
              </p:nvSpPr>
              <p:spPr bwMode="auto">
                <a:xfrm>
                  <a:off x="665" y="2089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93" name="Oval 137"/>
                <p:cNvSpPr>
                  <a:spLocks noChangeArrowheads="1"/>
                </p:cNvSpPr>
                <p:nvPr/>
              </p:nvSpPr>
              <p:spPr bwMode="auto">
                <a:xfrm>
                  <a:off x="850" y="2089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94" name="Oval 138"/>
                <p:cNvSpPr>
                  <a:spLocks noChangeArrowheads="1"/>
                </p:cNvSpPr>
                <p:nvPr/>
              </p:nvSpPr>
              <p:spPr bwMode="auto">
                <a:xfrm>
                  <a:off x="1035" y="2089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95" name="Oval 139"/>
                <p:cNvSpPr>
                  <a:spLocks noChangeArrowheads="1"/>
                </p:cNvSpPr>
                <p:nvPr/>
              </p:nvSpPr>
              <p:spPr bwMode="auto">
                <a:xfrm>
                  <a:off x="1220" y="2089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96" name="Oval 140"/>
                <p:cNvSpPr>
                  <a:spLocks noChangeArrowheads="1"/>
                </p:cNvSpPr>
                <p:nvPr/>
              </p:nvSpPr>
              <p:spPr bwMode="auto">
                <a:xfrm>
                  <a:off x="1406" y="2089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97" name="Oval 141"/>
                <p:cNvSpPr>
                  <a:spLocks noChangeArrowheads="1"/>
                </p:cNvSpPr>
                <p:nvPr/>
              </p:nvSpPr>
              <p:spPr bwMode="auto">
                <a:xfrm>
                  <a:off x="1591" y="2089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98" name="Oval 142"/>
                <p:cNvSpPr>
                  <a:spLocks noChangeArrowheads="1"/>
                </p:cNvSpPr>
                <p:nvPr/>
              </p:nvSpPr>
              <p:spPr bwMode="auto">
                <a:xfrm>
                  <a:off x="1776" y="2089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99" name="Oval 143"/>
                <p:cNvSpPr>
                  <a:spLocks noChangeArrowheads="1"/>
                </p:cNvSpPr>
                <p:nvPr/>
              </p:nvSpPr>
              <p:spPr bwMode="auto">
                <a:xfrm>
                  <a:off x="1961" y="2089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96400" name="Group 144"/>
            <p:cNvGrpSpPr>
              <a:grpSpLocks/>
            </p:cNvGrpSpPr>
            <p:nvPr/>
          </p:nvGrpSpPr>
          <p:grpSpPr bwMode="auto">
            <a:xfrm>
              <a:off x="288" y="2160"/>
              <a:ext cx="1344" cy="1346"/>
              <a:chOff x="432" y="1920"/>
              <a:chExt cx="1824" cy="1827"/>
            </a:xfrm>
          </p:grpSpPr>
          <p:sp>
            <p:nvSpPr>
              <p:cNvPr id="96401" name="Line 145"/>
              <p:cNvSpPr>
                <a:spLocks noChangeShapeType="1"/>
              </p:cNvSpPr>
              <p:nvPr/>
            </p:nvSpPr>
            <p:spPr bwMode="auto">
              <a:xfrm flipH="1" flipV="1">
                <a:off x="720" y="1920"/>
                <a:ext cx="0" cy="1488"/>
              </a:xfrm>
              <a:prstGeom prst="line">
                <a:avLst/>
              </a:prstGeom>
              <a:noFill/>
              <a:ln w="19050">
                <a:solidFill>
                  <a:srgbClr val="B2B2B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402" name="Line 146"/>
              <p:cNvSpPr>
                <a:spLocks noChangeShapeType="1"/>
              </p:cNvSpPr>
              <p:nvPr/>
            </p:nvSpPr>
            <p:spPr bwMode="auto">
              <a:xfrm flipV="1">
                <a:off x="720" y="3408"/>
                <a:ext cx="1536" cy="0"/>
              </a:xfrm>
              <a:prstGeom prst="line">
                <a:avLst/>
              </a:prstGeom>
              <a:noFill/>
              <a:ln w="19050">
                <a:solidFill>
                  <a:srgbClr val="B2B2B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403" name="Text Box 147"/>
              <p:cNvSpPr txBox="1">
                <a:spLocks noChangeArrowheads="1"/>
              </p:cNvSpPr>
              <p:nvPr/>
            </p:nvSpPr>
            <p:spPr bwMode="auto">
              <a:xfrm>
                <a:off x="432" y="1968"/>
                <a:ext cx="183" cy="2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lnSpc>
                    <a:spcPct val="70000"/>
                  </a:lnSpc>
                  <a:spcBef>
                    <a:spcPct val="50000"/>
                  </a:spcBef>
                  <a:tabLst>
                    <a:tab pos="339725" algn="l"/>
                    <a:tab pos="688975" algn="l"/>
                  </a:tabLst>
                </a:pPr>
                <a:r>
                  <a:rPr lang="en-US" sz="1800" b="1">
                    <a:solidFill>
                      <a:srgbClr val="0000CC"/>
                    </a:solidFill>
                    <a:latin typeface="Courier New" pitchFamily="49" charset="0"/>
                  </a:rPr>
                  <a:t>i</a:t>
                </a:r>
                <a:endParaRPr lang="en-US" sz="1800">
                  <a:solidFill>
                    <a:srgbClr val="0000CC"/>
                  </a:solidFill>
                  <a:latin typeface="Courier New" pitchFamily="49" charset="0"/>
                </a:endParaRPr>
              </a:p>
            </p:txBody>
          </p:sp>
          <p:sp>
            <p:nvSpPr>
              <p:cNvPr id="96404" name="Text Box 148"/>
              <p:cNvSpPr txBox="1">
                <a:spLocks noChangeArrowheads="1"/>
              </p:cNvSpPr>
              <p:nvPr/>
            </p:nvSpPr>
            <p:spPr bwMode="auto">
              <a:xfrm>
                <a:off x="2016" y="3504"/>
                <a:ext cx="184" cy="24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lnSpc>
                    <a:spcPct val="70000"/>
                  </a:lnSpc>
                  <a:spcBef>
                    <a:spcPct val="50000"/>
                  </a:spcBef>
                  <a:tabLst>
                    <a:tab pos="339725" algn="l"/>
                    <a:tab pos="688975" algn="l"/>
                  </a:tabLst>
                </a:pPr>
                <a:r>
                  <a:rPr lang="en-US" sz="1800" b="1">
                    <a:solidFill>
                      <a:srgbClr val="CC0066"/>
                    </a:solidFill>
                    <a:latin typeface="Courier New" pitchFamily="49" charset="0"/>
                  </a:rPr>
                  <a:t>j</a:t>
                </a:r>
                <a:endParaRPr lang="en-US" sz="1800">
                  <a:solidFill>
                    <a:srgbClr val="CC0066"/>
                  </a:solidFill>
                  <a:latin typeface="Courier New" pitchFamily="49" charset="0"/>
                </a:endParaRPr>
              </a:p>
            </p:txBody>
          </p:sp>
          <p:grpSp>
            <p:nvGrpSpPr>
              <p:cNvPr id="96405" name="Group 149"/>
              <p:cNvGrpSpPr>
                <a:grpSpLocks/>
              </p:cNvGrpSpPr>
              <p:nvPr/>
            </p:nvGrpSpPr>
            <p:grpSpPr bwMode="auto">
              <a:xfrm>
                <a:off x="672" y="2064"/>
                <a:ext cx="1388" cy="1388"/>
                <a:chOff x="665" y="2089"/>
                <a:chExt cx="1388" cy="1388"/>
              </a:xfrm>
            </p:grpSpPr>
            <p:sp>
              <p:nvSpPr>
                <p:cNvPr id="96406" name="Oval 150"/>
                <p:cNvSpPr>
                  <a:spLocks noChangeArrowheads="1"/>
                </p:cNvSpPr>
                <p:nvPr/>
              </p:nvSpPr>
              <p:spPr bwMode="auto">
                <a:xfrm>
                  <a:off x="665" y="3384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07" name="Oval 151"/>
                <p:cNvSpPr>
                  <a:spLocks noChangeArrowheads="1"/>
                </p:cNvSpPr>
                <p:nvPr/>
              </p:nvSpPr>
              <p:spPr bwMode="auto">
                <a:xfrm>
                  <a:off x="850" y="3384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08" name="Oval 152"/>
                <p:cNvSpPr>
                  <a:spLocks noChangeArrowheads="1"/>
                </p:cNvSpPr>
                <p:nvPr/>
              </p:nvSpPr>
              <p:spPr bwMode="auto">
                <a:xfrm>
                  <a:off x="1035" y="3384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09" name="Oval 153"/>
                <p:cNvSpPr>
                  <a:spLocks noChangeArrowheads="1"/>
                </p:cNvSpPr>
                <p:nvPr/>
              </p:nvSpPr>
              <p:spPr bwMode="auto">
                <a:xfrm>
                  <a:off x="1220" y="3384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10" name="Oval 154"/>
                <p:cNvSpPr>
                  <a:spLocks noChangeArrowheads="1"/>
                </p:cNvSpPr>
                <p:nvPr/>
              </p:nvSpPr>
              <p:spPr bwMode="auto">
                <a:xfrm>
                  <a:off x="1406" y="3384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11" name="Oval 155"/>
                <p:cNvSpPr>
                  <a:spLocks noChangeArrowheads="1"/>
                </p:cNvSpPr>
                <p:nvPr/>
              </p:nvSpPr>
              <p:spPr bwMode="auto">
                <a:xfrm>
                  <a:off x="1591" y="3384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12" name="Oval 156"/>
                <p:cNvSpPr>
                  <a:spLocks noChangeArrowheads="1"/>
                </p:cNvSpPr>
                <p:nvPr/>
              </p:nvSpPr>
              <p:spPr bwMode="auto">
                <a:xfrm>
                  <a:off x="1776" y="3384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13" name="Oval 157"/>
                <p:cNvSpPr>
                  <a:spLocks noChangeArrowheads="1"/>
                </p:cNvSpPr>
                <p:nvPr/>
              </p:nvSpPr>
              <p:spPr bwMode="auto">
                <a:xfrm>
                  <a:off x="1961" y="3384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14" name="Oval 158"/>
                <p:cNvSpPr>
                  <a:spLocks noChangeArrowheads="1"/>
                </p:cNvSpPr>
                <p:nvPr/>
              </p:nvSpPr>
              <p:spPr bwMode="auto">
                <a:xfrm>
                  <a:off x="665" y="3199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15" name="Oval 159"/>
                <p:cNvSpPr>
                  <a:spLocks noChangeArrowheads="1"/>
                </p:cNvSpPr>
                <p:nvPr/>
              </p:nvSpPr>
              <p:spPr bwMode="auto">
                <a:xfrm>
                  <a:off x="850" y="3199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16" name="Oval 160"/>
                <p:cNvSpPr>
                  <a:spLocks noChangeArrowheads="1"/>
                </p:cNvSpPr>
                <p:nvPr/>
              </p:nvSpPr>
              <p:spPr bwMode="auto">
                <a:xfrm>
                  <a:off x="1035" y="3199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17" name="Oval 161"/>
                <p:cNvSpPr>
                  <a:spLocks noChangeArrowheads="1"/>
                </p:cNvSpPr>
                <p:nvPr/>
              </p:nvSpPr>
              <p:spPr bwMode="auto">
                <a:xfrm>
                  <a:off x="1220" y="3199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18" name="Oval 162"/>
                <p:cNvSpPr>
                  <a:spLocks noChangeArrowheads="1"/>
                </p:cNvSpPr>
                <p:nvPr/>
              </p:nvSpPr>
              <p:spPr bwMode="auto">
                <a:xfrm>
                  <a:off x="1406" y="3199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19" name="Oval 163"/>
                <p:cNvSpPr>
                  <a:spLocks noChangeArrowheads="1"/>
                </p:cNvSpPr>
                <p:nvPr/>
              </p:nvSpPr>
              <p:spPr bwMode="auto">
                <a:xfrm>
                  <a:off x="1591" y="3199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20" name="Oval 164"/>
                <p:cNvSpPr>
                  <a:spLocks noChangeArrowheads="1"/>
                </p:cNvSpPr>
                <p:nvPr/>
              </p:nvSpPr>
              <p:spPr bwMode="auto">
                <a:xfrm>
                  <a:off x="1776" y="3199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21" name="Oval 165"/>
                <p:cNvSpPr>
                  <a:spLocks noChangeArrowheads="1"/>
                </p:cNvSpPr>
                <p:nvPr/>
              </p:nvSpPr>
              <p:spPr bwMode="auto">
                <a:xfrm>
                  <a:off x="1961" y="3199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22" name="Oval 166"/>
                <p:cNvSpPr>
                  <a:spLocks noChangeArrowheads="1"/>
                </p:cNvSpPr>
                <p:nvPr/>
              </p:nvSpPr>
              <p:spPr bwMode="auto">
                <a:xfrm>
                  <a:off x="665" y="3014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23" name="Oval 167"/>
                <p:cNvSpPr>
                  <a:spLocks noChangeArrowheads="1"/>
                </p:cNvSpPr>
                <p:nvPr/>
              </p:nvSpPr>
              <p:spPr bwMode="auto">
                <a:xfrm>
                  <a:off x="850" y="3014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24" name="Oval 168"/>
                <p:cNvSpPr>
                  <a:spLocks noChangeArrowheads="1"/>
                </p:cNvSpPr>
                <p:nvPr/>
              </p:nvSpPr>
              <p:spPr bwMode="auto">
                <a:xfrm>
                  <a:off x="1035" y="3014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25" name="Oval 169"/>
                <p:cNvSpPr>
                  <a:spLocks noChangeArrowheads="1"/>
                </p:cNvSpPr>
                <p:nvPr/>
              </p:nvSpPr>
              <p:spPr bwMode="auto">
                <a:xfrm>
                  <a:off x="1220" y="3014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26" name="Oval 170"/>
                <p:cNvSpPr>
                  <a:spLocks noChangeArrowheads="1"/>
                </p:cNvSpPr>
                <p:nvPr/>
              </p:nvSpPr>
              <p:spPr bwMode="auto">
                <a:xfrm>
                  <a:off x="1406" y="3014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27" name="Oval 171"/>
                <p:cNvSpPr>
                  <a:spLocks noChangeArrowheads="1"/>
                </p:cNvSpPr>
                <p:nvPr/>
              </p:nvSpPr>
              <p:spPr bwMode="auto">
                <a:xfrm>
                  <a:off x="1591" y="3014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28" name="Oval 172"/>
                <p:cNvSpPr>
                  <a:spLocks noChangeArrowheads="1"/>
                </p:cNvSpPr>
                <p:nvPr/>
              </p:nvSpPr>
              <p:spPr bwMode="auto">
                <a:xfrm>
                  <a:off x="1776" y="3014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29" name="Oval 173"/>
                <p:cNvSpPr>
                  <a:spLocks noChangeArrowheads="1"/>
                </p:cNvSpPr>
                <p:nvPr/>
              </p:nvSpPr>
              <p:spPr bwMode="auto">
                <a:xfrm>
                  <a:off x="1961" y="3014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30" name="Oval 174"/>
                <p:cNvSpPr>
                  <a:spLocks noChangeArrowheads="1"/>
                </p:cNvSpPr>
                <p:nvPr/>
              </p:nvSpPr>
              <p:spPr bwMode="auto">
                <a:xfrm>
                  <a:off x="665" y="2829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31" name="Oval 175"/>
                <p:cNvSpPr>
                  <a:spLocks noChangeArrowheads="1"/>
                </p:cNvSpPr>
                <p:nvPr/>
              </p:nvSpPr>
              <p:spPr bwMode="auto">
                <a:xfrm>
                  <a:off x="850" y="2829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32" name="Oval 176"/>
                <p:cNvSpPr>
                  <a:spLocks noChangeArrowheads="1"/>
                </p:cNvSpPr>
                <p:nvPr/>
              </p:nvSpPr>
              <p:spPr bwMode="auto">
                <a:xfrm>
                  <a:off x="1035" y="2829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33" name="Oval 177"/>
                <p:cNvSpPr>
                  <a:spLocks noChangeArrowheads="1"/>
                </p:cNvSpPr>
                <p:nvPr/>
              </p:nvSpPr>
              <p:spPr bwMode="auto">
                <a:xfrm>
                  <a:off x="1220" y="2829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34" name="Oval 178"/>
                <p:cNvSpPr>
                  <a:spLocks noChangeArrowheads="1"/>
                </p:cNvSpPr>
                <p:nvPr/>
              </p:nvSpPr>
              <p:spPr bwMode="auto">
                <a:xfrm>
                  <a:off x="1406" y="2829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35" name="Oval 179"/>
                <p:cNvSpPr>
                  <a:spLocks noChangeArrowheads="1"/>
                </p:cNvSpPr>
                <p:nvPr/>
              </p:nvSpPr>
              <p:spPr bwMode="auto">
                <a:xfrm>
                  <a:off x="1591" y="2829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36" name="Oval 180"/>
                <p:cNvSpPr>
                  <a:spLocks noChangeArrowheads="1"/>
                </p:cNvSpPr>
                <p:nvPr/>
              </p:nvSpPr>
              <p:spPr bwMode="auto">
                <a:xfrm>
                  <a:off x="1776" y="2829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37" name="Oval 181"/>
                <p:cNvSpPr>
                  <a:spLocks noChangeArrowheads="1"/>
                </p:cNvSpPr>
                <p:nvPr/>
              </p:nvSpPr>
              <p:spPr bwMode="auto">
                <a:xfrm>
                  <a:off x="1961" y="2829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38" name="Oval 182"/>
                <p:cNvSpPr>
                  <a:spLocks noChangeArrowheads="1"/>
                </p:cNvSpPr>
                <p:nvPr/>
              </p:nvSpPr>
              <p:spPr bwMode="auto">
                <a:xfrm>
                  <a:off x="665" y="2644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39" name="Oval 183"/>
                <p:cNvSpPr>
                  <a:spLocks noChangeArrowheads="1"/>
                </p:cNvSpPr>
                <p:nvPr/>
              </p:nvSpPr>
              <p:spPr bwMode="auto">
                <a:xfrm>
                  <a:off x="850" y="2644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40" name="Oval 184"/>
                <p:cNvSpPr>
                  <a:spLocks noChangeArrowheads="1"/>
                </p:cNvSpPr>
                <p:nvPr/>
              </p:nvSpPr>
              <p:spPr bwMode="auto">
                <a:xfrm>
                  <a:off x="1035" y="2644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41" name="Oval 185"/>
                <p:cNvSpPr>
                  <a:spLocks noChangeArrowheads="1"/>
                </p:cNvSpPr>
                <p:nvPr/>
              </p:nvSpPr>
              <p:spPr bwMode="auto">
                <a:xfrm>
                  <a:off x="1220" y="2644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42" name="Oval 186"/>
                <p:cNvSpPr>
                  <a:spLocks noChangeArrowheads="1"/>
                </p:cNvSpPr>
                <p:nvPr/>
              </p:nvSpPr>
              <p:spPr bwMode="auto">
                <a:xfrm>
                  <a:off x="1406" y="2644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43" name="Oval 187"/>
                <p:cNvSpPr>
                  <a:spLocks noChangeArrowheads="1"/>
                </p:cNvSpPr>
                <p:nvPr/>
              </p:nvSpPr>
              <p:spPr bwMode="auto">
                <a:xfrm>
                  <a:off x="1591" y="2644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44" name="Oval 188"/>
                <p:cNvSpPr>
                  <a:spLocks noChangeArrowheads="1"/>
                </p:cNvSpPr>
                <p:nvPr/>
              </p:nvSpPr>
              <p:spPr bwMode="auto">
                <a:xfrm>
                  <a:off x="1776" y="2644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45" name="Oval 189"/>
                <p:cNvSpPr>
                  <a:spLocks noChangeArrowheads="1"/>
                </p:cNvSpPr>
                <p:nvPr/>
              </p:nvSpPr>
              <p:spPr bwMode="auto">
                <a:xfrm>
                  <a:off x="1961" y="2644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46" name="Oval 190"/>
                <p:cNvSpPr>
                  <a:spLocks noChangeArrowheads="1"/>
                </p:cNvSpPr>
                <p:nvPr/>
              </p:nvSpPr>
              <p:spPr bwMode="auto">
                <a:xfrm>
                  <a:off x="665" y="2459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47" name="Oval 191"/>
                <p:cNvSpPr>
                  <a:spLocks noChangeArrowheads="1"/>
                </p:cNvSpPr>
                <p:nvPr/>
              </p:nvSpPr>
              <p:spPr bwMode="auto">
                <a:xfrm>
                  <a:off x="850" y="2459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48" name="Oval 192"/>
                <p:cNvSpPr>
                  <a:spLocks noChangeArrowheads="1"/>
                </p:cNvSpPr>
                <p:nvPr/>
              </p:nvSpPr>
              <p:spPr bwMode="auto">
                <a:xfrm>
                  <a:off x="1035" y="2459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49" name="Oval 193"/>
                <p:cNvSpPr>
                  <a:spLocks noChangeArrowheads="1"/>
                </p:cNvSpPr>
                <p:nvPr/>
              </p:nvSpPr>
              <p:spPr bwMode="auto">
                <a:xfrm>
                  <a:off x="1220" y="2459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50" name="Oval 194"/>
                <p:cNvSpPr>
                  <a:spLocks noChangeArrowheads="1"/>
                </p:cNvSpPr>
                <p:nvPr/>
              </p:nvSpPr>
              <p:spPr bwMode="auto">
                <a:xfrm>
                  <a:off x="1406" y="2459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51" name="Oval 195"/>
                <p:cNvSpPr>
                  <a:spLocks noChangeArrowheads="1"/>
                </p:cNvSpPr>
                <p:nvPr/>
              </p:nvSpPr>
              <p:spPr bwMode="auto">
                <a:xfrm>
                  <a:off x="1591" y="2459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52" name="Oval 196"/>
                <p:cNvSpPr>
                  <a:spLocks noChangeArrowheads="1"/>
                </p:cNvSpPr>
                <p:nvPr/>
              </p:nvSpPr>
              <p:spPr bwMode="auto">
                <a:xfrm>
                  <a:off x="1776" y="2459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53" name="Oval 197"/>
                <p:cNvSpPr>
                  <a:spLocks noChangeArrowheads="1"/>
                </p:cNvSpPr>
                <p:nvPr/>
              </p:nvSpPr>
              <p:spPr bwMode="auto">
                <a:xfrm>
                  <a:off x="1961" y="2459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54" name="Oval 198"/>
                <p:cNvSpPr>
                  <a:spLocks noChangeArrowheads="1"/>
                </p:cNvSpPr>
                <p:nvPr/>
              </p:nvSpPr>
              <p:spPr bwMode="auto">
                <a:xfrm>
                  <a:off x="665" y="2274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55" name="Oval 199"/>
                <p:cNvSpPr>
                  <a:spLocks noChangeArrowheads="1"/>
                </p:cNvSpPr>
                <p:nvPr/>
              </p:nvSpPr>
              <p:spPr bwMode="auto">
                <a:xfrm>
                  <a:off x="850" y="2274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56" name="Oval 200"/>
                <p:cNvSpPr>
                  <a:spLocks noChangeArrowheads="1"/>
                </p:cNvSpPr>
                <p:nvPr/>
              </p:nvSpPr>
              <p:spPr bwMode="auto">
                <a:xfrm>
                  <a:off x="1035" y="2274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57" name="Oval 201"/>
                <p:cNvSpPr>
                  <a:spLocks noChangeArrowheads="1"/>
                </p:cNvSpPr>
                <p:nvPr/>
              </p:nvSpPr>
              <p:spPr bwMode="auto">
                <a:xfrm>
                  <a:off x="1220" y="2274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58" name="Oval 202"/>
                <p:cNvSpPr>
                  <a:spLocks noChangeArrowheads="1"/>
                </p:cNvSpPr>
                <p:nvPr/>
              </p:nvSpPr>
              <p:spPr bwMode="auto">
                <a:xfrm>
                  <a:off x="1406" y="2274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59" name="Oval 203"/>
                <p:cNvSpPr>
                  <a:spLocks noChangeArrowheads="1"/>
                </p:cNvSpPr>
                <p:nvPr/>
              </p:nvSpPr>
              <p:spPr bwMode="auto">
                <a:xfrm>
                  <a:off x="1591" y="2274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60" name="Oval 204"/>
                <p:cNvSpPr>
                  <a:spLocks noChangeArrowheads="1"/>
                </p:cNvSpPr>
                <p:nvPr/>
              </p:nvSpPr>
              <p:spPr bwMode="auto">
                <a:xfrm>
                  <a:off x="1776" y="2274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61" name="Oval 205"/>
                <p:cNvSpPr>
                  <a:spLocks noChangeArrowheads="1"/>
                </p:cNvSpPr>
                <p:nvPr/>
              </p:nvSpPr>
              <p:spPr bwMode="auto">
                <a:xfrm>
                  <a:off x="1961" y="2274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62" name="Oval 206"/>
                <p:cNvSpPr>
                  <a:spLocks noChangeArrowheads="1"/>
                </p:cNvSpPr>
                <p:nvPr/>
              </p:nvSpPr>
              <p:spPr bwMode="auto">
                <a:xfrm>
                  <a:off x="665" y="2089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63" name="Oval 207"/>
                <p:cNvSpPr>
                  <a:spLocks noChangeArrowheads="1"/>
                </p:cNvSpPr>
                <p:nvPr/>
              </p:nvSpPr>
              <p:spPr bwMode="auto">
                <a:xfrm>
                  <a:off x="850" y="2089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64" name="Oval 208"/>
                <p:cNvSpPr>
                  <a:spLocks noChangeArrowheads="1"/>
                </p:cNvSpPr>
                <p:nvPr/>
              </p:nvSpPr>
              <p:spPr bwMode="auto">
                <a:xfrm>
                  <a:off x="1035" y="2089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65" name="Oval 209"/>
                <p:cNvSpPr>
                  <a:spLocks noChangeArrowheads="1"/>
                </p:cNvSpPr>
                <p:nvPr/>
              </p:nvSpPr>
              <p:spPr bwMode="auto">
                <a:xfrm>
                  <a:off x="1220" y="2089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66" name="Oval 210"/>
                <p:cNvSpPr>
                  <a:spLocks noChangeArrowheads="1"/>
                </p:cNvSpPr>
                <p:nvPr/>
              </p:nvSpPr>
              <p:spPr bwMode="auto">
                <a:xfrm>
                  <a:off x="1406" y="2089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67" name="Oval 211"/>
                <p:cNvSpPr>
                  <a:spLocks noChangeArrowheads="1"/>
                </p:cNvSpPr>
                <p:nvPr/>
              </p:nvSpPr>
              <p:spPr bwMode="auto">
                <a:xfrm>
                  <a:off x="1591" y="2089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68" name="Oval 212"/>
                <p:cNvSpPr>
                  <a:spLocks noChangeArrowheads="1"/>
                </p:cNvSpPr>
                <p:nvPr/>
              </p:nvSpPr>
              <p:spPr bwMode="auto">
                <a:xfrm>
                  <a:off x="1776" y="2089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69" name="Oval 213"/>
                <p:cNvSpPr>
                  <a:spLocks noChangeArrowheads="1"/>
                </p:cNvSpPr>
                <p:nvPr/>
              </p:nvSpPr>
              <p:spPr bwMode="auto">
                <a:xfrm>
                  <a:off x="1961" y="2089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96470" name="Text Box 214"/>
            <p:cNvSpPr txBox="1">
              <a:spLocks noChangeArrowheads="1"/>
            </p:cNvSpPr>
            <p:nvPr/>
          </p:nvSpPr>
          <p:spPr bwMode="auto">
            <a:xfrm>
              <a:off x="768" y="1968"/>
              <a:ext cx="46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800" b="1" u="sng">
                  <a:latin typeface="Courier New" pitchFamily="49" charset="0"/>
                </a:rPr>
                <a:t>A[i]</a:t>
              </a:r>
            </a:p>
          </p:txBody>
        </p:sp>
        <p:sp>
          <p:nvSpPr>
            <p:cNvPr id="96471" name="Text Box 215"/>
            <p:cNvSpPr txBox="1">
              <a:spLocks noChangeArrowheads="1"/>
            </p:cNvSpPr>
            <p:nvPr/>
          </p:nvSpPr>
          <p:spPr bwMode="auto">
            <a:xfrm>
              <a:off x="2160" y="1968"/>
              <a:ext cx="46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800" b="1" u="sng">
                  <a:latin typeface="Courier New" pitchFamily="49" charset="0"/>
                </a:rPr>
                <a:t>A[j]</a:t>
              </a:r>
            </a:p>
          </p:txBody>
        </p:sp>
      </p:grpSp>
      <p:grpSp>
        <p:nvGrpSpPr>
          <p:cNvPr id="96476" name="Group 220"/>
          <p:cNvGrpSpPr>
            <a:grpSpLocks/>
          </p:cNvGrpSpPr>
          <p:nvPr/>
        </p:nvGrpSpPr>
        <p:grpSpPr bwMode="auto">
          <a:xfrm>
            <a:off x="2438400" y="3352800"/>
            <a:ext cx="2133600" cy="2136775"/>
            <a:chOff x="432" y="1920"/>
            <a:chExt cx="1824" cy="1827"/>
          </a:xfrm>
        </p:grpSpPr>
        <p:sp>
          <p:nvSpPr>
            <p:cNvPr id="96477" name="Line 221"/>
            <p:cNvSpPr>
              <a:spLocks noChangeShapeType="1"/>
            </p:cNvSpPr>
            <p:nvPr/>
          </p:nvSpPr>
          <p:spPr bwMode="auto">
            <a:xfrm flipH="1" flipV="1">
              <a:off x="720" y="1920"/>
              <a:ext cx="0" cy="1488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6478" name="Line 222"/>
            <p:cNvSpPr>
              <a:spLocks noChangeShapeType="1"/>
            </p:cNvSpPr>
            <p:nvPr/>
          </p:nvSpPr>
          <p:spPr bwMode="auto">
            <a:xfrm flipV="1">
              <a:off x="720" y="3408"/>
              <a:ext cx="1536" cy="0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6479" name="Text Box 223"/>
            <p:cNvSpPr txBox="1">
              <a:spLocks noChangeArrowheads="1"/>
            </p:cNvSpPr>
            <p:nvPr/>
          </p:nvSpPr>
          <p:spPr bwMode="auto">
            <a:xfrm>
              <a:off x="432" y="1968"/>
              <a:ext cx="183" cy="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>
                  <a:solidFill>
                    <a:srgbClr val="0000CC"/>
                  </a:solidFill>
                  <a:latin typeface="Courier New" pitchFamily="49" charset="0"/>
                </a:rPr>
                <a:t>i</a:t>
              </a:r>
              <a:endParaRPr lang="en-US" sz="1800">
                <a:solidFill>
                  <a:srgbClr val="0000CC"/>
                </a:solidFill>
                <a:latin typeface="Courier New" pitchFamily="49" charset="0"/>
              </a:endParaRPr>
            </a:p>
          </p:txBody>
        </p:sp>
        <p:sp>
          <p:nvSpPr>
            <p:cNvPr id="96480" name="Text Box 224"/>
            <p:cNvSpPr txBox="1">
              <a:spLocks noChangeArrowheads="1"/>
            </p:cNvSpPr>
            <p:nvPr/>
          </p:nvSpPr>
          <p:spPr bwMode="auto">
            <a:xfrm>
              <a:off x="2016" y="3504"/>
              <a:ext cx="184" cy="2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>
                  <a:solidFill>
                    <a:srgbClr val="CC0066"/>
                  </a:solidFill>
                  <a:latin typeface="Courier New" pitchFamily="49" charset="0"/>
                </a:rPr>
                <a:t>j</a:t>
              </a:r>
              <a:endParaRPr lang="en-US" sz="1800">
                <a:solidFill>
                  <a:srgbClr val="CC0066"/>
                </a:solidFill>
                <a:latin typeface="Courier New" pitchFamily="49" charset="0"/>
              </a:endParaRPr>
            </a:p>
          </p:txBody>
        </p:sp>
        <p:grpSp>
          <p:nvGrpSpPr>
            <p:cNvPr id="96481" name="Group 225"/>
            <p:cNvGrpSpPr>
              <a:grpSpLocks/>
            </p:cNvGrpSpPr>
            <p:nvPr/>
          </p:nvGrpSpPr>
          <p:grpSpPr bwMode="auto">
            <a:xfrm>
              <a:off x="672" y="2064"/>
              <a:ext cx="1388" cy="1388"/>
              <a:chOff x="665" y="2089"/>
              <a:chExt cx="1388" cy="1388"/>
            </a:xfrm>
          </p:grpSpPr>
          <p:sp>
            <p:nvSpPr>
              <p:cNvPr id="96482" name="Oval 226"/>
              <p:cNvSpPr>
                <a:spLocks noChangeArrowheads="1"/>
              </p:cNvSpPr>
              <p:nvPr/>
            </p:nvSpPr>
            <p:spPr bwMode="auto">
              <a:xfrm>
                <a:off x="665" y="338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483" name="Oval 227"/>
              <p:cNvSpPr>
                <a:spLocks noChangeArrowheads="1"/>
              </p:cNvSpPr>
              <p:nvPr/>
            </p:nvSpPr>
            <p:spPr bwMode="auto">
              <a:xfrm>
                <a:off x="850" y="338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484" name="Oval 228"/>
              <p:cNvSpPr>
                <a:spLocks noChangeArrowheads="1"/>
              </p:cNvSpPr>
              <p:nvPr/>
            </p:nvSpPr>
            <p:spPr bwMode="auto">
              <a:xfrm>
                <a:off x="1035" y="338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485" name="Oval 229"/>
              <p:cNvSpPr>
                <a:spLocks noChangeArrowheads="1"/>
              </p:cNvSpPr>
              <p:nvPr/>
            </p:nvSpPr>
            <p:spPr bwMode="auto">
              <a:xfrm>
                <a:off x="1220" y="338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486" name="Oval 230"/>
              <p:cNvSpPr>
                <a:spLocks noChangeArrowheads="1"/>
              </p:cNvSpPr>
              <p:nvPr/>
            </p:nvSpPr>
            <p:spPr bwMode="auto">
              <a:xfrm>
                <a:off x="1406" y="338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487" name="Oval 231"/>
              <p:cNvSpPr>
                <a:spLocks noChangeArrowheads="1"/>
              </p:cNvSpPr>
              <p:nvPr/>
            </p:nvSpPr>
            <p:spPr bwMode="auto">
              <a:xfrm>
                <a:off x="1591" y="338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488" name="Oval 232"/>
              <p:cNvSpPr>
                <a:spLocks noChangeArrowheads="1"/>
              </p:cNvSpPr>
              <p:nvPr/>
            </p:nvSpPr>
            <p:spPr bwMode="auto">
              <a:xfrm>
                <a:off x="1776" y="338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489" name="Oval 233"/>
              <p:cNvSpPr>
                <a:spLocks noChangeArrowheads="1"/>
              </p:cNvSpPr>
              <p:nvPr/>
            </p:nvSpPr>
            <p:spPr bwMode="auto">
              <a:xfrm>
                <a:off x="1961" y="338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490" name="Oval 234"/>
              <p:cNvSpPr>
                <a:spLocks noChangeArrowheads="1"/>
              </p:cNvSpPr>
              <p:nvPr/>
            </p:nvSpPr>
            <p:spPr bwMode="auto">
              <a:xfrm>
                <a:off x="665" y="319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491" name="Oval 235"/>
              <p:cNvSpPr>
                <a:spLocks noChangeArrowheads="1"/>
              </p:cNvSpPr>
              <p:nvPr/>
            </p:nvSpPr>
            <p:spPr bwMode="auto">
              <a:xfrm>
                <a:off x="850" y="319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492" name="Oval 236"/>
              <p:cNvSpPr>
                <a:spLocks noChangeArrowheads="1"/>
              </p:cNvSpPr>
              <p:nvPr/>
            </p:nvSpPr>
            <p:spPr bwMode="auto">
              <a:xfrm>
                <a:off x="1035" y="319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493" name="Oval 237"/>
              <p:cNvSpPr>
                <a:spLocks noChangeArrowheads="1"/>
              </p:cNvSpPr>
              <p:nvPr/>
            </p:nvSpPr>
            <p:spPr bwMode="auto">
              <a:xfrm>
                <a:off x="1220" y="319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494" name="Oval 238"/>
              <p:cNvSpPr>
                <a:spLocks noChangeArrowheads="1"/>
              </p:cNvSpPr>
              <p:nvPr/>
            </p:nvSpPr>
            <p:spPr bwMode="auto">
              <a:xfrm>
                <a:off x="1406" y="319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495" name="Oval 239"/>
              <p:cNvSpPr>
                <a:spLocks noChangeArrowheads="1"/>
              </p:cNvSpPr>
              <p:nvPr/>
            </p:nvSpPr>
            <p:spPr bwMode="auto">
              <a:xfrm>
                <a:off x="1591" y="319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496" name="Oval 240"/>
              <p:cNvSpPr>
                <a:spLocks noChangeArrowheads="1"/>
              </p:cNvSpPr>
              <p:nvPr/>
            </p:nvSpPr>
            <p:spPr bwMode="auto">
              <a:xfrm>
                <a:off x="1776" y="319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497" name="Oval 241"/>
              <p:cNvSpPr>
                <a:spLocks noChangeArrowheads="1"/>
              </p:cNvSpPr>
              <p:nvPr/>
            </p:nvSpPr>
            <p:spPr bwMode="auto">
              <a:xfrm>
                <a:off x="1961" y="319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498" name="Oval 242"/>
              <p:cNvSpPr>
                <a:spLocks noChangeArrowheads="1"/>
              </p:cNvSpPr>
              <p:nvPr/>
            </p:nvSpPr>
            <p:spPr bwMode="auto">
              <a:xfrm>
                <a:off x="665" y="301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499" name="Oval 243"/>
              <p:cNvSpPr>
                <a:spLocks noChangeArrowheads="1"/>
              </p:cNvSpPr>
              <p:nvPr/>
            </p:nvSpPr>
            <p:spPr bwMode="auto">
              <a:xfrm>
                <a:off x="850" y="301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00" name="Oval 244"/>
              <p:cNvSpPr>
                <a:spLocks noChangeArrowheads="1"/>
              </p:cNvSpPr>
              <p:nvPr/>
            </p:nvSpPr>
            <p:spPr bwMode="auto">
              <a:xfrm>
                <a:off x="1035" y="301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01" name="Oval 245"/>
              <p:cNvSpPr>
                <a:spLocks noChangeArrowheads="1"/>
              </p:cNvSpPr>
              <p:nvPr/>
            </p:nvSpPr>
            <p:spPr bwMode="auto">
              <a:xfrm>
                <a:off x="1220" y="301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02" name="Oval 246"/>
              <p:cNvSpPr>
                <a:spLocks noChangeArrowheads="1"/>
              </p:cNvSpPr>
              <p:nvPr/>
            </p:nvSpPr>
            <p:spPr bwMode="auto">
              <a:xfrm>
                <a:off x="1406" y="301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03" name="Oval 247"/>
              <p:cNvSpPr>
                <a:spLocks noChangeArrowheads="1"/>
              </p:cNvSpPr>
              <p:nvPr/>
            </p:nvSpPr>
            <p:spPr bwMode="auto">
              <a:xfrm>
                <a:off x="1591" y="301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04" name="Oval 248"/>
              <p:cNvSpPr>
                <a:spLocks noChangeArrowheads="1"/>
              </p:cNvSpPr>
              <p:nvPr/>
            </p:nvSpPr>
            <p:spPr bwMode="auto">
              <a:xfrm>
                <a:off x="1776" y="301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05" name="Oval 249"/>
              <p:cNvSpPr>
                <a:spLocks noChangeArrowheads="1"/>
              </p:cNvSpPr>
              <p:nvPr/>
            </p:nvSpPr>
            <p:spPr bwMode="auto">
              <a:xfrm>
                <a:off x="1961" y="301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06" name="Oval 250"/>
              <p:cNvSpPr>
                <a:spLocks noChangeArrowheads="1"/>
              </p:cNvSpPr>
              <p:nvPr/>
            </p:nvSpPr>
            <p:spPr bwMode="auto">
              <a:xfrm>
                <a:off x="665" y="282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07" name="Oval 251"/>
              <p:cNvSpPr>
                <a:spLocks noChangeArrowheads="1"/>
              </p:cNvSpPr>
              <p:nvPr/>
            </p:nvSpPr>
            <p:spPr bwMode="auto">
              <a:xfrm>
                <a:off x="850" y="282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08" name="Oval 252"/>
              <p:cNvSpPr>
                <a:spLocks noChangeArrowheads="1"/>
              </p:cNvSpPr>
              <p:nvPr/>
            </p:nvSpPr>
            <p:spPr bwMode="auto">
              <a:xfrm>
                <a:off x="1035" y="282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09" name="Oval 253"/>
              <p:cNvSpPr>
                <a:spLocks noChangeArrowheads="1"/>
              </p:cNvSpPr>
              <p:nvPr/>
            </p:nvSpPr>
            <p:spPr bwMode="auto">
              <a:xfrm>
                <a:off x="1220" y="282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10" name="Oval 254"/>
              <p:cNvSpPr>
                <a:spLocks noChangeArrowheads="1"/>
              </p:cNvSpPr>
              <p:nvPr/>
            </p:nvSpPr>
            <p:spPr bwMode="auto">
              <a:xfrm>
                <a:off x="1406" y="282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11" name="Oval 255"/>
              <p:cNvSpPr>
                <a:spLocks noChangeArrowheads="1"/>
              </p:cNvSpPr>
              <p:nvPr/>
            </p:nvSpPr>
            <p:spPr bwMode="auto">
              <a:xfrm>
                <a:off x="1591" y="282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12" name="Oval 256"/>
              <p:cNvSpPr>
                <a:spLocks noChangeArrowheads="1"/>
              </p:cNvSpPr>
              <p:nvPr/>
            </p:nvSpPr>
            <p:spPr bwMode="auto">
              <a:xfrm>
                <a:off x="1776" y="282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13" name="Oval 257"/>
              <p:cNvSpPr>
                <a:spLocks noChangeArrowheads="1"/>
              </p:cNvSpPr>
              <p:nvPr/>
            </p:nvSpPr>
            <p:spPr bwMode="auto">
              <a:xfrm>
                <a:off x="1961" y="282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14" name="Oval 258"/>
              <p:cNvSpPr>
                <a:spLocks noChangeArrowheads="1"/>
              </p:cNvSpPr>
              <p:nvPr/>
            </p:nvSpPr>
            <p:spPr bwMode="auto">
              <a:xfrm>
                <a:off x="665" y="264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15" name="Oval 259"/>
              <p:cNvSpPr>
                <a:spLocks noChangeArrowheads="1"/>
              </p:cNvSpPr>
              <p:nvPr/>
            </p:nvSpPr>
            <p:spPr bwMode="auto">
              <a:xfrm>
                <a:off x="850" y="264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16" name="Oval 260"/>
              <p:cNvSpPr>
                <a:spLocks noChangeArrowheads="1"/>
              </p:cNvSpPr>
              <p:nvPr/>
            </p:nvSpPr>
            <p:spPr bwMode="auto">
              <a:xfrm>
                <a:off x="1035" y="264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17" name="Oval 261"/>
              <p:cNvSpPr>
                <a:spLocks noChangeArrowheads="1"/>
              </p:cNvSpPr>
              <p:nvPr/>
            </p:nvSpPr>
            <p:spPr bwMode="auto">
              <a:xfrm>
                <a:off x="1220" y="264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18" name="Oval 262"/>
              <p:cNvSpPr>
                <a:spLocks noChangeArrowheads="1"/>
              </p:cNvSpPr>
              <p:nvPr/>
            </p:nvSpPr>
            <p:spPr bwMode="auto">
              <a:xfrm>
                <a:off x="1406" y="264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19" name="Oval 263"/>
              <p:cNvSpPr>
                <a:spLocks noChangeArrowheads="1"/>
              </p:cNvSpPr>
              <p:nvPr/>
            </p:nvSpPr>
            <p:spPr bwMode="auto">
              <a:xfrm>
                <a:off x="1591" y="264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20" name="Oval 264"/>
              <p:cNvSpPr>
                <a:spLocks noChangeArrowheads="1"/>
              </p:cNvSpPr>
              <p:nvPr/>
            </p:nvSpPr>
            <p:spPr bwMode="auto">
              <a:xfrm>
                <a:off x="1776" y="264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21" name="Oval 265"/>
              <p:cNvSpPr>
                <a:spLocks noChangeArrowheads="1"/>
              </p:cNvSpPr>
              <p:nvPr/>
            </p:nvSpPr>
            <p:spPr bwMode="auto">
              <a:xfrm>
                <a:off x="1961" y="264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22" name="Oval 266"/>
              <p:cNvSpPr>
                <a:spLocks noChangeArrowheads="1"/>
              </p:cNvSpPr>
              <p:nvPr/>
            </p:nvSpPr>
            <p:spPr bwMode="auto">
              <a:xfrm>
                <a:off x="665" y="245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23" name="Oval 267"/>
              <p:cNvSpPr>
                <a:spLocks noChangeArrowheads="1"/>
              </p:cNvSpPr>
              <p:nvPr/>
            </p:nvSpPr>
            <p:spPr bwMode="auto">
              <a:xfrm>
                <a:off x="850" y="245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24" name="Oval 268"/>
              <p:cNvSpPr>
                <a:spLocks noChangeArrowheads="1"/>
              </p:cNvSpPr>
              <p:nvPr/>
            </p:nvSpPr>
            <p:spPr bwMode="auto">
              <a:xfrm>
                <a:off x="1035" y="245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25" name="Oval 269"/>
              <p:cNvSpPr>
                <a:spLocks noChangeArrowheads="1"/>
              </p:cNvSpPr>
              <p:nvPr/>
            </p:nvSpPr>
            <p:spPr bwMode="auto">
              <a:xfrm>
                <a:off x="1220" y="245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26" name="Oval 270"/>
              <p:cNvSpPr>
                <a:spLocks noChangeArrowheads="1"/>
              </p:cNvSpPr>
              <p:nvPr/>
            </p:nvSpPr>
            <p:spPr bwMode="auto">
              <a:xfrm>
                <a:off x="1406" y="245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27" name="Oval 271"/>
              <p:cNvSpPr>
                <a:spLocks noChangeArrowheads="1"/>
              </p:cNvSpPr>
              <p:nvPr/>
            </p:nvSpPr>
            <p:spPr bwMode="auto">
              <a:xfrm>
                <a:off x="1591" y="245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28" name="Oval 272"/>
              <p:cNvSpPr>
                <a:spLocks noChangeArrowheads="1"/>
              </p:cNvSpPr>
              <p:nvPr/>
            </p:nvSpPr>
            <p:spPr bwMode="auto">
              <a:xfrm>
                <a:off x="1776" y="245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29" name="Oval 273"/>
              <p:cNvSpPr>
                <a:spLocks noChangeArrowheads="1"/>
              </p:cNvSpPr>
              <p:nvPr/>
            </p:nvSpPr>
            <p:spPr bwMode="auto">
              <a:xfrm>
                <a:off x="1961" y="245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30" name="Oval 274"/>
              <p:cNvSpPr>
                <a:spLocks noChangeArrowheads="1"/>
              </p:cNvSpPr>
              <p:nvPr/>
            </p:nvSpPr>
            <p:spPr bwMode="auto">
              <a:xfrm>
                <a:off x="665" y="227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31" name="Oval 275"/>
              <p:cNvSpPr>
                <a:spLocks noChangeArrowheads="1"/>
              </p:cNvSpPr>
              <p:nvPr/>
            </p:nvSpPr>
            <p:spPr bwMode="auto">
              <a:xfrm>
                <a:off x="850" y="227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32" name="Oval 276"/>
              <p:cNvSpPr>
                <a:spLocks noChangeArrowheads="1"/>
              </p:cNvSpPr>
              <p:nvPr/>
            </p:nvSpPr>
            <p:spPr bwMode="auto">
              <a:xfrm>
                <a:off x="1035" y="227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33" name="Oval 277"/>
              <p:cNvSpPr>
                <a:spLocks noChangeArrowheads="1"/>
              </p:cNvSpPr>
              <p:nvPr/>
            </p:nvSpPr>
            <p:spPr bwMode="auto">
              <a:xfrm>
                <a:off x="1220" y="227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34" name="Oval 278"/>
              <p:cNvSpPr>
                <a:spLocks noChangeArrowheads="1"/>
              </p:cNvSpPr>
              <p:nvPr/>
            </p:nvSpPr>
            <p:spPr bwMode="auto">
              <a:xfrm>
                <a:off x="1406" y="227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35" name="Oval 279"/>
              <p:cNvSpPr>
                <a:spLocks noChangeArrowheads="1"/>
              </p:cNvSpPr>
              <p:nvPr/>
            </p:nvSpPr>
            <p:spPr bwMode="auto">
              <a:xfrm>
                <a:off x="1591" y="227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36" name="Oval 280"/>
              <p:cNvSpPr>
                <a:spLocks noChangeArrowheads="1"/>
              </p:cNvSpPr>
              <p:nvPr/>
            </p:nvSpPr>
            <p:spPr bwMode="auto">
              <a:xfrm>
                <a:off x="1776" y="227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37" name="Oval 281"/>
              <p:cNvSpPr>
                <a:spLocks noChangeArrowheads="1"/>
              </p:cNvSpPr>
              <p:nvPr/>
            </p:nvSpPr>
            <p:spPr bwMode="auto">
              <a:xfrm>
                <a:off x="1961" y="227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38" name="Oval 282"/>
              <p:cNvSpPr>
                <a:spLocks noChangeArrowheads="1"/>
              </p:cNvSpPr>
              <p:nvPr/>
            </p:nvSpPr>
            <p:spPr bwMode="auto">
              <a:xfrm>
                <a:off x="665" y="208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39" name="Oval 283"/>
              <p:cNvSpPr>
                <a:spLocks noChangeArrowheads="1"/>
              </p:cNvSpPr>
              <p:nvPr/>
            </p:nvSpPr>
            <p:spPr bwMode="auto">
              <a:xfrm>
                <a:off x="850" y="208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40" name="Oval 284"/>
              <p:cNvSpPr>
                <a:spLocks noChangeArrowheads="1"/>
              </p:cNvSpPr>
              <p:nvPr/>
            </p:nvSpPr>
            <p:spPr bwMode="auto">
              <a:xfrm>
                <a:off x="1035" y="208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41" name="Oval 285"/>
              <p:cNvSpPr>
                <a:spLocks noChangeArrowheads="1"/>
              </p:cNvSpPr>
              <p:nvPr/>
            </p:nvSpPr>
            <p:spPr bwMode="auto">
              <a:xfrm>
                <a:off x="1220" y="208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42" name="Oval 286"/>
              <p:cNvSpPr>
                <a:spLocks noChangeArrowheads="1"/>
              </p:cNvSpPr>
              <p:nvPr/>
            </p:nvSpPr>
            <p:spPr bwMode="auto">
              <a:xfrm>
                <a:off x="1406" y="208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43" name="Oval 287"/>
              <p:cNvSpPr>
                <a:spLocks noChangeArrowheads="1"/>
              </p:cNvSpPr>
              <p:nvPr/>
            </p:nvSpPr>
            <p:spPr bwMode="auto">
              <a:xfrm>
                <a:off x="1591" y="208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44" name="Oval 288"/>
              <p:cNvSpPr>
                <a:spLocks noChangeArrowheads="1"/>
              </p:cNvSpPr>
              <p:nvPr/>
            </p:nvSpPr>
            <p:spPr bwMode="auto">
              <a:xfrm>
                <a:off x="1776" y="208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45" name="Oval 289"/>
              <p:cNvSpPr>
                <a:spLocks noChangeArrowheads="1"/>
              </p:cNvSpPr>
              <p:nvPr/>
            </p:nvSpPr>
            <p:spPr bwMode="auto">
              <a:xfrm>
                <a:off x="1961" y="208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96546" name="Group 290"/>
          <p:cNvGrpSpPr>
            <a:grpSpLocks/>
          </p:cNvGrpSpPr>
          <p:nvPr/>
        </p:nvGrpSpPr>
        <p:grpSpPr bwMode="auto">
          <a:xfrm>
            <a:off x="304800" y="3352800"/>
            <a:ext cx="2133600" cy="2136775"/>
            <a:chOff x="432" y="1920"/>
            <a:chExt cx="1824" cy="1827"/>
          </a:xfrm>
        </p:grpSpPr>
        <p:sp>
          <p:nvSpPr>
            <p:cNvPr id="96547" name="Line 291"/>
            <p:cNvSpPr>
              <a:spLocks noChangeShapeType="1"/>
            </p:cNvSpPr>
            <p:nvPr/>
          </p:nvSpPr>
          <p:spPr bwMode="auto">
            <a:xfrm flipH="1" flipV="1">
              <a:off x="720" y="1920"/>
              <a:ext cx="0" cy="1488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6548" name="Line 292"/>
            <p:cNvSpPr>
              <a:spLocks noChangeShapeType="1"/>
            </p:cNvSpPr>
            <p:nvPr/>
          </p:nvSpPr>
          <p:spPr bwMode="auto">
            <a:xfrm flipV="1">
              <a:off x="720" y="3408"/>
              <a:ext cx="1536" cy="0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6549" name="Text Box 293"/>
            <p:cNvSpPr txBox="1">
              <a:spLocks noChangeArrowheads="1"/>
            </p:cNvSpPr>
            <p:nvPr/>
          </p:nvSpPr>
          <p:spPr bwMode="auto">
            <a:xfrm>
              <a:off x="432" y="1968"/>
              <a:ext cx="183" cy="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>
                  <a:solidFill>
                    <a:srgbClr val="0000CC"/>
                  </a:solidFill>
                  <a:latin typeface="Courier New" pitchFamily="49" charset="0"/>
                </a:rPr>
                <a:t>i</a:t>
              </a:r>
              <a:endParaRPr lang="en-US" sz="1800">
                <a:solidFill>
                  <a:srgbClr val="0000CC"/>
                </a:solidFill>
                <a:latin typeface="Courier New" pitchFamily="49" charset="0"/>
              </a:endParaRPr>
            </a:p>
          </p:txBody>
        </p:sp>
        <p:sp>
          <p:nvSpPr>
            <p:cNvPr id="96550" name="Text Box 294"/>
            <p:cNvSpPr txBox="1">
              <a:spLocks noChangeArrowheads="1"/>
            </p:cNvSpPr>
            <p:nvPr/>
          </p:nvSpPr>
          <p:spPr bwMode="auto">
            <a:xfrm>
              <a:off x="2016" y="3504"/>
              <a:ext cx="184" cy="2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>
                  <a:solidFill>
                    <a:srgbClr val="CC0066"/>
                  </a:solidFill>
                  <a:latin typeface="Courier New" pitchFamily="49" charset="0"/>
                </a:rPr>
                <a:t>j</a:t>
              </a:r>
              <a:endParaRPr lang="en-US" sz="1800">
                <a:solidFill>
                  <a:srgbClr val="CC0066"/>
                </a:solidFill>
                <a:latin typeface="Courier New" pitchFamily="49" charset="0"/>
              </a:endParaRPr>
            </a:p>
          </p:txBody>
        </p:sp>
        <p:grpSp>
          <p:nvGrpSpPr>
            <p:cNvPr id="96551" name="Group 295"/>
            <p:cNvGrpSpPr>
              <a:grpSpLocks/>
            </p:cNvGrpSpPr>
            <p:nvPr/>
          </p:nvGrpSpPr>
          <p:grpSpPr bwMode="auto">
            <a:xfrm>
              <a:off x="672" y="2064"/>
              <a:ext cx="1388" cy="1388"/>
              <a:chOff x="665" y="2089"/>
              <a:chExt cx="1388" cy="1388"/>
            </a:xfrm>
          </p:grpSpPr>
          <p:sp>
            <p:nvSpPr>
              <p:cNvPr id="96552" name="Oval 296"/>
              <p:cNvSpPr>
                <a:spLocks noChangeArrowheads="1"/>
              </p:cNvSpPr>
              <p:nvPr/>
            </p:nvSpPr>
            <p:spPr bwMode="auto">
              <a:xfrm>
                <a:off x="665" y="338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53" name="Oval 297"/>
              <p:cNvSpPr>
                <a:spLocks noChangeArrowheads="1"/>
              </p:cNvSpPr>
              <p:nvPr/>
            </p:nvSpPr>
            <p:spPr bwMode="auto">
              <a:xfrm>
                <a:off x="850" y="338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54" name="Oval 298"/>
              <p:cNvSpPr>
                <a:spLocks noChangeArrowheads="1"/>
              </p:cNvSpPr>
              <p:nvPr/>
            </p:nvSpPr>
            <p:spPr bwMode="auto">
              <a:xfrm>
                <a:off x="1035" y="338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55" name="Oval 299"/>
              <p:cNvSpPr>
                <a:spLocks noChangeArrowheads="1"/>
              </p:cNvSpPr>
              <p:nvPr/>
            </p:nvSpPr>
            <p:spPr bwMode="auto">
              <a:xfrm>
                <a:off x="1220" y="338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56" name="Oval 300"/>
              <p:cNvSpPr>
                <a:spLocks noChangeArrowheads="1"/>
              </p:cNvSpPr>
              <p:nvPr/>
            </p:nvSpPr>
            <p:spPr bwMode="auto">
              <a:xfrm>
                <a:off x="1406" y="338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57" name="Oval 301"/>
              <p:cNvSpPr>
                <a:spLocks noChangeArrowheads="1"/>
              </p:cNvSpPr>
              <p:nvPr/>
            </p:nvSpPr>
            <p:spPr bwMode="auto">
              <a:xfrm>
                <a:off x="1591" y="338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58" name="Oval 302"/>
              <p:cNvSpPr>
                <a:spLocks noChangeArrowheads="1"/>
              </p:cNvSpPr>
              <p:nvPr/>
            </p:nvSpPr>
            <p:spPr bwMode="auto">
              <a:xfrm>
                <a:off x="1776" y="338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59" name="Oval 303"/>
              <p:cNvSpPr>
                <a:spLocks noChangeArrowheads="1"/>
              </p:cNvSpPr>
              <p:nvPr/>
            </p:nvSpPr>
            <p:spPr bwMode="auto">
              <a:xfrm>
                <a:off x="1961" y="338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60" name="Oval 304"/>
              <p:cNvSpPr>
                <a:spLocks noChangeArrowheads="1"/>
              </p:cNvSpPr>
              <p:nvPr/>
            </p:nvSpPr>
            <p:spPr bwMode="auto">
              <a:xfrm>
                <a:off x="665" y="319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61" name="Oval 305"/>
              <p:cNvSpPr>
                <a:spLocks noChangeArrowheads="1"/>
              </p:cNvSpPr>
              <p:nvPr/>
            </p:nvSpPr>
            <p:spPr bwMode="auto">
              <a:xfrm>
                <a:off x="850" y="319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62" name="Oval 306"/>
              <p:cNvSpPr>
                <a:spLocks noChangeArrowheads="1"/>
              </p:cNvSpPr>
              <p:nvPr/>
            </p:nvSpPr>
            <p:spPr bwMode="auto">
              <a:xfrm>
                <a:off x="1035" y="319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63" name="Oval 307"/>
              <p:cNvSpPr>
                <a:spLocks noChangeArrowheads="1"/>
              </p:cNvSpPr>
              <p:nvPr/>
            </p:nvSpPr>
            <p:spPr bwMode="auto">
              <a:xfrm>
                <a:off x="1220" y="319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64" name="Oval 308"/>
              <p:cNvSpPr>
                <a:spLocks noChangeArrowheads="1"/>
              </p:cNvSpPr>
              <p:nvPr/>
            </p:nvSpPr>
            <p:spPr bwMode="auto">
              <a:xfrm>
                <a:off x="1406" y="319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65" name="Oval 309"/>
              <p:cNvSpPr>
                <a:spLocks noChangeArrowheads="1"/>
              </p:cNvSpPr>
              <p:nvPr/>
            </p:nvSpPr>
            <p:spPr bwMode="auto">
              <a:xfrm>
                <a:off x="1591" y="319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66" name="Oval 310"/>
              <p:cNvSpPr>
                <a:spLocks noChangeArrowheads="1"/>
              </p:cNvSpPr>
              <p:nvPr/>
            </p:nvSpPr>
            <p:spPr bwMode="auto">
              <a:xfrm>
                <a:off x="1776" y="319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67" name="Oval 311"/>
              <p:cNvSpPr>
                <a:spLocks noChangeArrowheads="1"/>
              </p:cNvSpPr>
              <p:nvPr/>
            </p:nvSpPr>
            <p:spPr bwMode="auto">
              <a:xfrm>
                <a:off x="1961" y="319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68" name="Oval 312"/>
              <p:cNvSpPr>
                <a:spLocks noChangeArrowheads="1"/>
              </p:cNvSpPr>
              <p:nvPr/>
            </p:nvSpPr>
            <p:spPr bwMode="auto">
              <a:xfrm>
                <a:off x="665" y="301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69" name="Oval 313"/>
              <p:cNvSpPr>
                <a:spLocks noChangeArrowheads="1"/>
              </p:cNvSpPr>
              <p:nvPr/>
            </p:nvSpPr>
            <p:spPr bwMode="auto">
              <a:xfrm>
                <a:off x="850" y="301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70" name="Oval 314"/>
              <p:cNvSpPr>
                <a:spLocks noChangeArrowheads="1"/>
              </p:cNvSpPr>
              <p:nvPr/>
            </p:nvSpPr>
            <p:spPr bwMode="auto">
              <a:xfrm>
                <a:off x="1035" y="301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71" name="Oval 315"/>
              <p:cNvSpPr>
                <a:spLocks noChangeArrowheads="1"/>
              </p:cNvSpPr>
              <p:nvPr/>
            </p:nvSpPr>
            <p:spPr bwMode="auto">
              <a:xfrm>
                <a:off x="1220" y="301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72" name="Oval 316"/>
              <p:cNvSpPr>
                <a:spLocks noChangeArrowheads="1"/>
              </p:cNvSpPr>
              <p:nvPr/>
            </p:nvSpPr>
            <p:spPr bwMode="auto">
              <a:xfrm>
                <a:off x="1406" y="301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73" name="Oval 317"/>
              <p:cNvSpPr>
                <a:spLocks noChangeArrowheads="1"/>
              </p:cNvSpPr>
              <p:nvPr/>
            </p:nvSpPr>
            <p:spPr bwMode="auto">
              <a:xfrm>
                <a:off x="1591" y="301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74" name="Oval 318"/>
              <p:cNvSpPr>
                <a:spLocks noChangeArrowheads="1"/>
              </p:cNvSpPr>
              <p:nvPr/>
            </p:nvSpPr>
            <p:spPr bwMode="auto">
              <a:xfrm>
                <a:off x="1776" y="301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75" name="Oval 319"/>
              <p:cNvSpPr>
                <a:spLocks noChangeArrowheads="1"/>
              </p:cNvSpPr>
              <p:nvPr/>
            </p:nvSpPr>
            <p:spPr bwMode="auto">
              <a:xfrm>
                <a:off x="1961" y="301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76" name="Oval 320"/>
              <p:cNvSpPr>
                <a:spLocks noChangeArrowheads="1"/>
              </p:cNvSpPr>
              <p:nvPr/>
            </p:nvSpPr>
            <p:spPr bwMode="auto">
              <a:xfrm>
                <a:off x="665" y="282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77" name="Oval 321"/>
              <p:cNvSpPr>
                <a:spLocks noChangeArrowheads="1"/>
              </p:cNvSpPr>
              <p:nvPr/>
            </p:nvSpPr>
            <p:spPr bwMode="auto">
              <a:xfrm>
                <a:off x="850" y="282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78" name="Oval 322"/>
              <p:cNvSpPr>
                <a:spLocks noChangeArrowheads="1"/>
              </p:cNvSpPr>
              <p:nvPr/>
            </p:nvSpPr>
            <p:spPr bwMode="auto">
              <a:xfrm>
                <a:off x="1035" y="282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79" name="Oval 323"/>
              <p:cNvSpPr>
                <a:spLocks noChangeArrowheads="1"/>
              </p:cNvSpPr>
              <p:nvPr/>
            </p:nvSpPr>
            <p:spPr bwMode="auto">
              <a:xfrm>
                <a:off x="1220" y="282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80" name="Oval 324"/>
              <p:cNvSpPr>
                <a:spLocks noChangeArrowheads="1"/>
              </p:cNvSpPr>
              <p:nvPr/>
            </p:nvSpPr>
            <p:spPr bwMode="auto">
              <a:xfrm>
                <a:off x="1406" y="282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81" name="Oval 325"/>
              <p:cNvSpPr>
                <a:spLocks noChangeArrowheads="1"/>
              </p:cNvSpPr>
              <p:nvPr/>
            </p:nvSpPr>
            <p:spPr bwMode="auto">
              <a:xfrm>
                <a:off x="1591" y="282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82" name="Oval 326"/>
              <p:cNvSpPr>
                <a:spLocks noChangeArrowheads="1"/>
              </p:cNvSpPr>
              <p:nvPr/>
            </p:nvSpPr>
            <p:spPr bwMode="auto">
              <a:xfrm>
                <a:off x="1776" y="282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83" name="Oval 327"/>
              <p:cNvSpPr>
                <a:spLocks noChangeArrowheads="1"/>
              </p:cNvSpPr>
              <p:nvPr/>
            </p:nvSpPr>
            <p:spPr bwMode="auto">
              <a:xfrm>
                <a:off x="1961" y="282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84" name="Oval 328"/>
              <p:cNvSpPr>
                <a:spLocks noChangeArrowheads="1"/>
              </p:cNvSpPr>
              <p:nvPr/>
            </p:nvSpPr>
            <p:spPr bwMode="auto">
              <a:xfrm>
                <a:off x="665" y="264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85" name="Oval 329"/>
              <p:cNvSpPr>
                <a:spLocks noChangeArrowheads="1"/>
              </p:cNvSpPr>
              <p:nvPr/>
            </p:nvSpPr>
            <p:spPr bwMode="auto">
              <a:xfrm>
                <a:off x="850" y="264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86" name="Oval 330"/>
              <p:cNvSpPr>
                <a:spLocks noChangeArrowheads="1"/>
              </p:cNvSpPr>
              <p:nvPr/>
            </p:nvSpPr>
            <p:spPr bwMode="auto">
              <a:xfrm>
                <a:off x="1035" y="264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87" name="Oval 331"/>
              <p:cNvSpPr>
                <a:spLocks noChangeArrowheads="1"/>
              </p:cNvSpPr>
              <p:nvPr/>
            </p:nvSpPr>
            <p:spPr bwMode="auto">
              <a:xfrm>
                <a:off x="1220" y="264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88" name="Oval 332"/>
              <p:cNvSpPr>
                <a:spLocks noChangeArrowheads="1"/>
              </p:cNvSpPr>
              <p:nvPr/>
            </p:nvSpPr>
            <p:spPr bwMode="auto">
              <a:xfrm>
                <a:off x="1406" y="264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89" name="Oval 333"/>
              <p:cNvSpPr>
                <a:spLocks noChangeArrowheads="1"/>
              </p:cNvSpPr>
              <p:nvPr/>
            </p:nvSpPr>
            <p:spPr bwMode="auto">
              <a:xfrm>
                <a:off x="1591" y="264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90" name="Oval 334"/>
              <p:cNvSpPr>
                <a:spLocks noChangeArrowheads="1"/>
              </p:cNvSpPr>
              <p:nvPr/>
            </p:nvSpPr>
            <p:spPr bwMode="auto">
              <a:xfrm>
                <a:off x="1776" y="264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91" name="Oval 335"/>
              <p:cNvSpPr>
                <a:spLocks noChangeArrowheads="1"/>
              </p:cNvSpPr>
              <p:nvPr/>
            </p:nvSpPr>
            <p:spPr bwMode="auto">
              <a:xfrm>
                <a:off x="1961" y="264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92" name="Oval 336"/>
              <p:cNvSpPr>
                <a:spLocks noChangeArrowheads="1"/>
              </p:cNvSpPr>
              <p:nvPr/>
            </p:nvSpPr>
            <p:spPr bwMode="auto">
              <a:xfrm>
                <a:off x="665" y="245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93" name="Oval 337"/>
              <p:cNvSpPr>
                <a:spLocks noChangeArrowheads="1"/>
              </p:cNvSpPr>
              <p:nvPr/>
            </p:nvSpPr>
            <p:spPr bwMode="auto">
              <a:xfrm>
                <a:off x="850" y="245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94" name="Oval 338"/>
              <p:cNvSpPr>
                <a:spLocks noChangeArrowheads="1"/>
              </p:cNvSpPr>
              <p:nvPr/>
            </p:nvSpPr>
            <p:spPr bwMode="auto">
              <a:xfrm>
                <a:off x="1035" y="245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95" name="Oval 339"/>
              <p:cNvSpPr>
                <a:spLocks noChangeArrowheads="1"/>
              </p:cNvSpPr>
              <p:nvPr/>
            </p:nvSpPr>
            <p:spPr bwMode="auto">
              <a:xfrm>
                <a:off x="1220" y="245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96" name="Oval 340"/>
              <p:cNvSpPr>
                <a:spLocks noChangeArrowheads="1"/>
              </p:cNvSpPr>
              <p:nvPr/>
            </p:nvSpPr>
            <p:spPr bwMode="auto">
              <a:xfrm>
                <a:off x="1406" y="245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97" name="Oval 341"/>
              <p:cNvSpPr>
                <a:spLocks noChangeArrowheads="1"/>
              </p:cNvSpPr>
              <p:nvPr/>
            </p:nvSpPr>
            <p:spPr bwMode="auto">
              <a:xfrm>
                <a:off x="1591" y="245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98" name="Oval 342"/>
              <p:cNvSpPr>
                <a:spLocks noChangeArrowheads="1"/>
              </p:cNvSpPr>
              <p:nvPr/>
            </p:nvSpPr>
            <p:spPr bwMode="auto">
              <a:xfrm>
                <a:off x="1776" y="245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99" name="Oval 343"/>
              <p:cNvSpPr>
                <a:spLocks noChangeArrowheads="1"/>
              </p:cNvSpPr>
              <p:nvPr/>
            </p:nvSpPr>
            <p:spPr bwMode="auto">
              <a:xfrm>
                <a:off x="1961" y="245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600" name="Oval 344"/>
              <p:cNvSpPr>
                <a:spLocks noChangeArrowheads="1"/>
              </p:cNvSpPr>
              <p:nvPr/>
            </p:nvSpPr>
            <p:spPr bwMode="auto">
              <a:xfrm>
                <a:off x="665" y="227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601" name="Oval 345"/>
              <p:cNvSpPr>
                <a:spLocks noChangeArrowheads="1"/>
              </p:cNvSpPr>
              <p:nvPr/>
            </p:nvSpPr>
            <p:spPr bwMode="auto">
              <a:xfrm>
                <a:off x="850" y="227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602" name="Oval 346"/>
              <p:cNvSpPr>
                <a:spLocks noChangeArrowheads="1"/>
              </p:cNvSpPr>
              <p:nvPr/>
            </p:nvSpPr>
            <p:spPr bwMode="auto">
              <a:xfrm>
                <a:off x="1035" y="227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603" name="Oval 347"/>
              <p:cNvSpPr>
                <a:spLocks noChangeArrowheads="1"/>
              </p:cNvSpPr>
              <p:nvPr/>
            </p:nvSpPr>
            <p:spPr bwMode="auto">
              <a:xfrm>
                <a:off x="1220" y="227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604" name="Oval 348"/>
              <p:cNvSpPr>
                <a:spLocks noChangeArrowheads="1"/>
              </p:cNvSpPr>
              <p:nvPr/>
            </p:nvSpPr>
            <p:spPr bwMode="auto">
              <a:xfrm>
                <a:off x="1406" y="227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605" name="Oval 349"/>
              <p:cNvSpPr>
                <a:spLocks noChangeArrowheads="1"/>
              </p:cNvSpPr>
              <p:nvPr/>
            </p:nvSpPr>
            <p:spPr bwMode="auto">
              <a:xfrm>
                <a:off x="1591" y="227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606" name="Oval 350"/>
              <p:cNvSpPr>
                <a:spLocks noChangeArrowheads="1"/>
              </p:cNvSpPr>
              <p:nvPr/>
            </p:nvSpPr>
            <p:spPr bwMode="auto">
              <a:xfrm>
                <a:off x="1776" y="227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607" name="Oval 351"/>
              <p:cNvSpPr>
                <a:spLocks noChangeArrowheads="1"/>
              </p:cNvSpPr>
              <p:nvPr/>
            </p:nvSpPr>
            <p:spPr bwMode="auto">
              <a:xfrm>
                <a:off x="1961" y="227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608" name="Oval 352"/>
              <p:cNvSpPr>
                <a:spLocks noChangeArrowheads="1"/>
              </p:cNvSpPr>
              <p:nvPr/>
            </p:nvSpPr>
            <p:spPr bwMode="auto">
              <a:xfrm>
                <a:off x="665" y="208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609" name="Oval 353"/>
              <p:cNvSpPr>
                <a:spLocks noChangeArrowheads="1"/>
              </p:cNvSpPr>
              <p:nvPr/>
            </p:nvSpPr>
            <p:spPr bwMode="auto">
              <a:xfrm>
                <a:off x="850" y="208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610" name="Oval 354"/>
              <p:cNvSpPr>
                <a:spLocks noChangeArrowheads="1"/>
              </p:cNvSpPr>
              <p:nvPr/>
            </p:nvSpPr>
            <p:spPr bwMode="auto">
              <a:xfrm>
                <a:off x="1035" y="208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611" name="Oval 355"/>
              <p:cNvSpPr>
                <a:spLocks noChangeArrowheads="1"/>
              </p:cNvSpPr>
              <p:nvPr/>
            </p:nvSpPr>
            <p:spPr bwMode="auto">
              <a:xfrm>
                <a:off x="1220" y="208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612" name="Oval 356"/>
              <p:cNvSpPr>
                <a:spLocks noChangeArrowheads="1"/>
              </p:cNvSpPr>
              <p:nvPr/>
            </p:nvSpPr>
            <p:spPr bwMode="auto">
              <a:xfrm>
                <a:off x="1406" y="208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613" name="Oval 357"/>
              <p:cNvSpPr>
                <a:spLocks noChangeArrowheads="1"/>
              </p:cNvSpPr>
              <p:nvPr/>
            </p:nvSpPr>
            <p:spPr bwMode="auto">
              <a:xfrm>
                <a:off x="1591" y="208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614" name="Oval 358"/>
              <p:cNvSpPr>
                <a:spLocks noChangeArrowheads="1"/>
              </p:cNvSpPr>
              <p:nvPr/>
            </p:nvSpPr>
            <p:spPr bwMode="auto">
              <a:xfrm>
                <a:off x="1776" y="208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615" name="Oval 359"/>
              <p:cNvSpPr>
                <a:spLocks noChangeArrowheads="1"/>
              </p:cNvSpPr>
              <p:nvPr/>
            </p:nvSpPr>
            <p:spPr bwMode="auto">
              <a:xfrm>
                <a:off x="1961" y="208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96616" name="Text Box 360"/>
          <p:cNvSpPr txBox="1">
            <a:spLocks noChangeArrowheads="1"/>
          </p:cNvSpPr>
          <p:nvPr/>
        </p:nvSpPr>
        <p:spPr bwMode="auto">
          <a:xfrm>
            <a:off x="1066800" y="3048000"/>
            <a:ext cx="730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800" b="1" u="sng">
                <a:latin typeface="Courier New" pitchFamily="49" charset="0"/>
              </a:rPr>
              <a:t>A[i]</a:t>
            </a:r>
          </a:p>
        </p:txBody>
      </p:sp>
      <p:sp>
        <p:nvSpPr>
          <p:cNvPr id="96617" name="Text Box 361"/>
          <p:cNvSpPr txBox="1">
            <a:spLocks noChangeArrowheads="1"/>
          </p:cNvSpPr>
          <p:nvPr/>
        </p:nvSpPr>
        <p:spPr bwMode="auto">
          <a:xfrm>
            <a:off x="3276600" y="3048000"/>
            <a:ext cx="730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800" b="1" u="sng">
                <a:latin typeface="Courier New" pitchFamily="49" charset="0"/>
              </a:rPr>
              <a:t>A[j]</a:t>
            </a:r>
          </a:p>
        </p:txBody>
      </p:sp>
      <p:sp>
        <p:nvSpPr>
          <p:cNvPr id="96618" name="Line 362"/>
          <p:cNvSpPr>
            <a:spLocks noChangeShapeType="1"/>
          </p:cNvSpPr>
          <p:nvPr/>
        </p:nvSpPr>
        <p:spPr bwMode="auto">
          <a:xfrm>
            <a:off x="4724400" y="2895600"/>
            <a:ext cx="0" cy="2667000"/>
          </a:xfrm>
          <a:prstGeom prst="line">
            <a:avLst/>
          </a:prstGeom>
          <a:noFill/>
          <a:ln w="2857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F0DB407-DBFE-4929-A5D7-4111586AE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1329397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Impact on Visitation Order in Iteration Space</a:t>
            </a:r>
          </a:p>
        </p:txBody>
      </p:sp>
      <p:grpSp>
        <p:nvGrpSpPr>
          <p:cNvPr id="97285" name="Group 5"/>
          <p:cNvGrpSpPr>
            <a:grpSpLocks/>
          </p:cNvGrpSpPr>
          <p:nvPr/>
        </p:nvGrpSpPr>
        <p:grpSpPr bwMode="auto">
          <a:xfrm>
            <a:off x="609600" y="2895600"/>
            <a:ext cx="3886200" cy="3267075"/>
            <a:chOff x="2544" y="1200"/>
            <a:chExt cx="2688" cy="2260"/>
          </a:xfrm>
        </p:grpSpPr>
        <p:grpSp>
          <p:nvGrpSpPr>
            <p:cNvPr id="97286" name="Group 6"/>
            <p:cNvGrpSpPr>
              <a:grpSpLocks/>
            </p:cNvGrpSpPr>
            <p:nvPr/>
          </p:nvGrpSpPr>
          <p:grpSpPr bwMode="auto">
            <a:xfrm>
              <a:off x="2784" y="1200"/>
              <a:ext cx="2448" cy="2016"/>
              <a:chOff x="3072" y="1200"/>
              <a:chExt cx="1488" cy="1296"/>
            </a:xfrm>
          </p:grpSpPr>
          <p:sp>
            <p:nvSpPr>
              <p:cNvPr id="97287" name="Line 7"/>
              <p:cNvSpPr>
                <a:spLocks noChangeShapeType="1"/>
              </p:cNvSpPr>
              <p:nvPr/>
            </p:nvSpPr>
            <p:spPr bwMode="auto">
              <a:xfrm flipV="1">
                <a:off x="3072" y="1200"/>
                <a:ext cx="0" cy="1296"/>
              </a:xfrm>
              <a:prstGeom prst="line">
                <a:avLst/>
              </a:prstGeom>
              <a:noFill/>
              <a:ln w="19050">
                <a:solidFill>
                  <a:srgbClr val="B2B2B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288" name="Line 8"/>
              <p:cNvSpPr>
                <a:spLocks noChangeShapeType="1"/>
              </p:cNvSpPr>
              <p:nvPr/>
            </p:nvSpPr>
            <p:spPr bwMode="auto">
              <a:xfrm flipV="1">
                <a:off x="3072" y="2496"/>
                <a:ext cx="1488" cy="0"/>
              </a:xfrm>
              <a:prstGeom prst="line">
                <a:avLst/>
              </a:prstGeom>
              <a:noFill/>
              <a:ln w="19050">
                <a:solidFill>
                  <a:srgbClr val="B2B2B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7289" name="Text Box 9"/>
            <p:cNvSpPr txBox="1">
              <a:spLocks noChangeArrowheads="1"/>
            </p:cNvSpPr>
            <p:nvPr/>
          </p:nvSpPr>
          <p:spPr bwMode="auto">
            <a:xfrm>
              <a:off x="2544" y="1248"/>
              <a:ext cx="192" cy="1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>
                  <a:solidFill>
                    <a:srgbClr val="0000CC"/>
                  </a:solidFill>
                  <a:latin typeface="Courier New" pitchFamily="49" charset="0"/>
                </a:rPr>
                <a:t>i</a:t>
              </a:r>
              <a:endParaRPr lang="en-US" sz="1800">
                <a:solidFill>
                  <a:srgbClr val="0000CC"/>
                </a:solidFill>
                <a:latin typeface="Courier New" pitchFamily="49" charset="0"/>
              </a:endParaRPr>
            </a:p>
          </p:txBody>
        </p:sp>
        <p:sp>
          <p:nvSpPr>
            <p:cNvPr id="97290" name="Text Box 10"/>
            <p:cNvSpPr txBox="1">
              <a:spLocks noChangeArrowheads="1"/>
            </p:cNvSpPr>
            <p:nvPr/>
          </p:nvSpPr>
          <p:spPr bwMode="auto">
            <a:xfrm>
              <a:off x="4992" y="3264"/>
              <a:ext cx="192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>
                  <a:solidFill>
                    <a:srgbClr val="CC0066"/>
                  </a:solidFill>
                  <a:latin typeface="Courier New" pitchFamily="49" charset="0"/>
                </a:rPr>
                <a:t>j</a:t>
              </a:r>
              <a:endParaRPr lang="en-US" sz="1800">
                <a:solidFill>
                  <a:srgbClr val="CC0066"/>
                </a:solidFill>
                <a:latin typeface="Courier New" pitchFamily="49" charset="0"/>
              </a:endParaRPr>
            </a:p>
          </p:txBody>
        </p:sp>
        <p:grpSp>
          <p:nvGrpSpPr>
            <p:cNvPr id="97291" name="Group 11"/>
            <p:cNvGrpSpPr>
              <a:grpSpLocks/>
            </p:cNvGrpSpPr>
            <p:nvPr/>
          </p:nvGrpSpPr>
          <p:grpSpPr bwMode="auto">
            <a:xfrm>
              <a:off x="2736" y="1440"/>
              <a:ext cx="2208" cy="1824"/>
              <a:chOff x="2736" y="1440"/>
              <a:chExt cx="2208" cy="1824"/>
            </a:xfrm>
          </p:grpSpPr>
          <p:grpSp>
            <p:nvGrpSpPr>
              <p:cNvPr id="97292" name="Group 12"/>
              <p:cNvGrpSpPr>
                <a:grpSpLocks/>
              </p:cNvGrpSpPr>
              <p:nvPr/>
            </p:nvGrpSpPr>
            <p:grpSpPr bwMode="auto">
              <a:xfrm>
                <a:off x="2736" y="2592"/>
                <a:ext cx="2208" cy="672"/>
                <a:chOff x="2736" y="2592"/>
                <a:chExt cx="2208" cy="672"/>
              </a:xfrm>
            </p:grpSpPr>
            <p:grpSp>
              <p:nvGrpSpPr>
                <p:cNvPr id="97293" name="Group 13"/>
                <p:cNvGrpSpPr>
                  <a:grpSpLocks/>
                </p:cNvGrpSpPr>
                <p:nvPr/>
              </p:nvGrpSpPr>
              <p:grpSpPr bwMode="auto">
                <a:xfrm>
                  <a:off x="2736" y="3168"/>
                  <a:ext cx="2208" cy="96"/>
                  <a:chOff x="2736" y="3168"/>
                  <a:chExt cx="2208" cy="96"/>
                </a:xfrm>
              </p:grpSpPr>
              <p:sp>
                <p:nvSpPr>
                  <p:cNvPr id="97294" name="Oval 14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295" name="Oval 15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296" name="Oval 16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297" name="Oval 17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298" name="Oval 18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299" name="Oval 19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00" name="Oval 20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01" name="Oval 21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02" name="Oval 22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03" name="Oval 23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04" name="Oval 24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05" name="Oval 25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306" name="Group 26"/>
                <p:cNvGrpSpPr>
                  <a:grpSpLocks/>
                </p:cNvGrpSpPr>
                <p:nvPr/>
              </p:nvGrpSpPr>
              <p:grpSpPr bwMode="auto">
                <a:xfrm>
                  <a:off x="2736" y="2976"/>
                  <a:ext cx="2208" cy="96"/>
                  <a:chOff x="2736" y="3168"/>
                  <a:chExt cx="2208" cy="96"/>
                </a:xfrm>
              </p:grpSpPr>
              <p:sp>
                <p:nvSpPr>
                  <p:cNvPr id="97307" name="Oval 27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08" name="Oval 28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09" name="Oval 29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10" name="Oval 30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11" name="Oval 31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12" name="Oval 32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13" name="Oval 33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14" name="Oval 34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15" name="Oval 35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16" name="Oval 36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17" name="Oval 37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18" name="Oval 38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319" name="Group 39"/>
                <p:cNvGrpSpPr>
                  <a:grpSpLocks/>
                </p:cNvGrpSpPr>
                <p:nvPr/>
              </p:nvGrpSpPr>
              <p:grpSpPr bwMode="auto">
                <a:xfrm>
                  <a:off x="2736" y="2784"/>
                  <a:ext cx="2208" cy="96"/>
                  <a:chOff x="2736" y="3168"/>
                  <a:chExt cx="2208" cy="96"/>
                </a:xfrm>
              </p:grpSpPr>
              <p:sp>
                <p:nvSpPr>
                  <p:cNvPr id="97320" name="Oval 40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21" name="Oval 41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22" name="Oval 42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23" name="Oval 43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24" name="Oval 44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25" name="Oval 45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26" name="Oval 46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27" name="Oval 47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28" name="Oval 48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29" name="Oval 49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30" name="Oval 50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31" name="Oval 51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332" name="Group 52"/>
                <p:cNvGrpSpPr>
                  <a:grpSpLocks/>
                </p:cNvGrpSpPr>
                <p:nvPr/>
              </p:nvGrpSpPr>
              <p:grpSpPr bwMode="auto">
                <a:xfrm>
                  <a:off x="2736" y="2592"/>
                  <a:ext cx="2208" cy="96"/>
                  <a:chOff x="2736" y="3168"/>
                  <a:chExt cx="2208" cy="96"/>
                </a:xfrm>
              </p:grpSpPr>
              <p:sp>
                <p:nvSpPr>
                  <p:cNvPr id="97333" name="Oval 53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34" name="Oval 54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35" name="Oval 55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36" name="Oval 56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37" name="Oval 57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38" name="Oval 58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39" name="Oval 59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40" name="Oval 60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41" name="Oval 61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42" name="Oval 62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43" name="Oval 63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44" name="Oval 64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7345" name="Group 65"/>
              <p:cNvGrpSpPr>
                <a:grpSpLocks/>
              </p:cNvGrpSpPr>
              <p:nvPr/>
            </p:nvGrpSpPr>
            <p:grpSpPr bwMode="auto">
              <a:xfrm>
                <a:off x="2736" y="1824"/>
                <a:ext cx="2208" cy="672"/>
                <a:chOff x="2736" y="2592"/>
                <a:chExt cx="2208" cy="672"/>
              </a:xfrm>
            </p:grpSpPr>
            <p:grpSp>
              <p:nvGrpSpPr>
                <p:cNvPr id="97346" name="Group 66"/>
                <p:cNvGrpSpPr>
                  <a:grpSpLocks/>
                </p:cNvGrpSpPr>
                <p:nvPr/>
              </p:nvGrpSpPr>
              <p:grpSpPr bwMode="auto">
                <a:xfrm>
                  <a:off x="2736" y="3168"/>
                  <a:ext cx="2208" cy="96"/>
                  <a:chOff x="2736" y="3168"/>
                  <a:chExt cx="2208" cy="96"/>
                </a:xfrm>
              </p:grpSpPr>
              <p:sp>
                <p:nvSpPr>
                  <p:cNvPr id="97347" name="Oval 67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48" name="Oval 68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49" name="Oval 69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50" name="Oval 70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51" name="Oval 71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52" name="Oval 72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53" name="Oval 73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54" name="Oval 74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55" name="Oval 75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56" name="Oval 76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57" name="Oval 77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58" name="Oval 78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359" name="Group 79"/>
                <p:cNvGrpSpPr>
                  <a:grpSpLocks/>
                </p:cNvGrpSpPr>
                <p:nvPr/>
              </p:nvGrpSpPr>
              <p:grpSpPr bwMode="auto">
                <a:xfrm>
                  <a:off x="2736" y="2976"/>
                  <a:ext cx="2208" cy="96"/>
                  <a:chOff x="2736" y="3168"/>
                  <a:chExt cx="2208" cy="96"/>
                </a:xfrm>
              </p:grpSpPr>
              <p:sp>
                <p:nvSpPr>
                  <p:cNvPr id="97360" name="Oval 80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61" name="Oval 81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62" name="Oval 82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63" name="Oval 83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64" name="Oval 84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65" name="Oval 85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66" name="Oval 86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67" name="Oval 87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68" name="Oval 88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69" name="Oval 89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70" name="Oval 90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71" name="Oval 91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372" name="Group 92"/>
                <p:cNvGrpSpPr>
                  <a:grpSpLocks/>
                </p:cNvGrpSpPr>
                <p:nvPr/>
              </p:nvGrpSpPr>
              <p:grpSpPr bwMode="auto">
                <a:xfrm>
                  <a:off x="2736" y="2784"/>
                  <a:ext cx="2208" cy="96"/>
                  <a:chOff x="2736" y="3168"/>
                  <a:chExt cx="2208" cy="96"/>
                </a:xfrm>
              </p:grpSpPr>
              <p:sp>
                <p:nvSpPr>
                  <p:cNvPr id="97373" name="Oval 93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74" name="Oval 94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75" name="Oval 95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76" name="Oval 96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77" name="Oval 97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78" name="Oval 98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79" name="Oval 99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80" name="Oval 100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81" name="Oval 101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82" name="Oval 102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83" name="Oval 103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84" name="Oval 104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385" name="Group 105"/>
                <p:cNvGrpSpPr>
                  <a:grpSpLocks/>
                </p:cNvGrpSpPr>
                <p:nvPr/>
              </p:nvGrpSpPr>
              <p:grpSpPr bwMode="auto">
                <a:xfrm>
                  <a:off x="2736" y="2592"/>
                  <a:ext cx="2208" cy="96"/>
                  <a:chOff x="2736" y="3168"/>
                  <a:chExt cx="2208" cy="96"/>
                </a:xfrm>
              </p:grpSpPr>
              <p:sp>
                <p:nvSpPr>
                  <p:cNvPr id="97386" name="Oval 106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87" name="Oval 107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88" name="Oval 108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89" name="Oval 109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90" name="Oval 110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91" name="Oval 111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92" name="Oval 112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93" name="Oval 113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94" name="Oval 114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95" name="Oval 115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96" name="Oval 116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97" name="Oval 117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7398" name="Group 118"/>
              <p:cNvGrpSpPr>
                <a:grpSpLocks/>
              </p:cNvGrpSpPr>
              <p:nvPr/>
            </p:nvGrpSpPr>
            <p:grpSpPr bwMode="auto">
              <a:xfrm>
                <a:off x="2736" y="1632"/>
                <a:ext cx="2208" cy="96"/>
                <a:chOff x="2736" y="3168"/>
                <a:chExt cx="2208" cy="96"/>
              </a:xfrm>
            </p:grpSpPr>
            <p:sp>
              <p:nvSpPr>
                <p:cNvPr id="97399" name="Oval 119"/>
                <p:cNvSpPr>
                  <a:spLocks noChangeArrowheads="1"/>
                </p:cNvSpPr>
                <p:nvPr/>
              </p:nvSpPr>
              <p:spPr bwMode="auto">
                <a:xfrm>
                  <a:off x="273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400" name="Oval 120"/>
                <p:cNvSpPr>
                  <a:spLocks noChangeArrowheads="1"/>
                </p:cNvSpPr>
                <p:nvPr/>
              </p:nvSpPr>
              <p:spPr bwMode="auto">
                <a:xfrm>
                  <a:off x="292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401" name="Oval 121"/>
                <p:cNvSpPr>
                  <a:spLocks noChangeArrowheads="1"/>
                </p:cNvSpPr>
                <p:nvPr/>
              </p:nvSpPr>
              <p:spPr bwMode="auto">
                <a:xfrm>
                  <a:off x="312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402" name="Oval 122"/>
                <p:cNvSpPr>
                  <a:spLocks noChangeArrowheads="1"/>
                </p:cNvSpPr>
                <p:nvPr/>
              </p:nvSpPr>
              <p:spPr bwMode="auto">
                <a:xfrm>
                  <a:off x="331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403" name="Oval 123"/>
                <p:cNvSpPr>
                  <a:spLocks noChangeArrowheads="1"/>
                </p:cNvSpPr>
                <p:nvPr/>
              </p:nvSpPr>
              <p:spPr bwMode="auto">
                <a:xfrm>
                  <a:off x="350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404" name="Oval 124"/>
                <p:cNvSpPr>
                  <a:spLocks noChangeArrowheads="1"/>
                </p:cNvSpPr>
                <p:nvPr/>
              </p:nvSpPr>
              <p:spPr bwMode="auto">
                <a:xfrm>
                  <a:off x="369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405" name="Oval 125"/>
                <p:cNvSpPr>
                  <a:spLocks noChangeArrowheads="1"/>
                </p:cNvSpPr>
                <p:nvPr/>
              </p:nvSpPr>
              <p:spPr bwMode="auto">
                <a:xfrm>
                  <a:off x="388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406" name="Oval 126"/>
                <p:cNvSpPr>
                  <a:spLocks noChangeArrowheads="1"/>
                </p:cNvSpPr>
                <p:nvPr/>
              </p:nvSpPr>
              <p:spPr bwMode="auto">
                <a:xfrm>
                  <a:off x="408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407" name="Oval 127"/>
                <p:cNvSpPr>
                  <a:spLocks noChangeArrowheads="1"/>
                </p:cNvSpPr>
                <p:nvPr/>
              </p:nvSpPr>
              <p:spPr bwMode="auto">
                <a:xfrm>
                  <a:off x="427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408" name="Oval 128"/>
                <p:cNvSpPr>
                  <a:spLocks noChangeArrowheads="1"/>
                </p:cNvSpPr>
                <p:nvPr/>
              </p:nvSpPr>
              <p:spPr bwMode="auto">
                <a:xfrm>
                  <a:off x="446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409" name="Oval 129"/>
                <p:cNvSpPr>
                  <a:spLocks noChangeArrowheads="1"/>
                </p:cNvSpPr>
                <p:nvPr/>
              </p:nvSpPr>
              <p:spPr bwMode="auto">
                <a:xfrm>
                  <a:off x="465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410" name="Oval 130"/>
                <p:cNvSpPr>
                  <a:spLocks noChangeArrowheads="1"/>
                </p:cNvSpPr>
                <p:nvPr/>
              </p:nvSpPr>
              <p:spPr bwMode="auto">
                <a:xfrm>
                  <a:off x="484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97411" name="Group 131"/>
              <p:cNvGrpSpPr>
                <a:grpSpLocks/>
              </p:cNvGrpSpPr>
              <p:nvPr/>
            </p:nvGrpSpPr>
            <p:grpSpPr bwMode="auto">
              <a:xfrm>
                <a:off x="2736" y="1440"/>
                <a:ext cx="2208" cy="96"/>
                <a:chOff x="2736" y="3168"/>
                <a:chExt cx="2208" cy="96"/>
              </a:xfrm>
            </p:grpSpPr>
            <p:sp>
              <p:nvSpPr>
                <p:cNvPr id="97412" name="Oval 132"/>
                <p:cNvSpPr>
                  <a:spLocks noChangeArrowheads="1"/>
                </p:cNvSpPr>
                <p:nvPr/>
              </p:nvSpPr>
              <p:spPr bwMode="auto">
                <a:xfrm>
                  <a:off x="273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413" name="Oval 133"/>
                <p:cNvSpPr>
                  <a:spLocks noChangeArrowheads="1"/>
                </p:cNvSpPr>
                <p:nvPr/>
              </p:nvSpPr>
              <p:spPr bwMode="auto">
                <a:xfrm>
                  <a:off x="292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414" name="Oval 134"/>
                <p:cNvSpPr>
                  <a:spLocks noChangeArrowheads="1"/>
                </p:cNvSpPr>
                <p:nvPr/>
              </p:nvSpPr>
              <p:spPr bwMode="auto">
                <a:xfrm>
                  <a:off x="312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415" name="Oval 135"/>
                <p:cNvSpPr>
                  <a:spLocks noChangeArrowheads="1"/>
                </p:cNvSpPr>
                <p:nvPr/>
              </p:nvSpPr>
              <p:spPr bwMode="auto">
                <a:xfrm>
                  <a:off x="331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416" name="Oval 136"/>
                <p:cNvSpPr>
                  <a:spLocks noChangeArrowheads="1"/>
                </p:cNvSpPr>
                <p:nvPr/>
              </p:nvSpPr>
              <p:spPr bwMode="auto">
                <a:xfrm>
                  <a:off x="350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417" name="Oval 137"/>
                <p:cNvSpPr>
                  <a:spLocks noChangeArrowheads="1"/>
                </p:cNvSpPr>
                <p:nvPr/>
              </p:nvSpPr>
              <p:spPr bwMode="auto">
                <a:xfrm>
                  <a:off x="369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418" name="Oval 138"/>
                <p:cNvSpPr>
                  <a:spLocks noChangeArrowheads="1"/>
                </p:cNvSpPr>
                <p:nvPr/>
              </p:nvSpPr>
              <p:spPr bwMode="auto">
                <a:xfrm>
                  <a:off x="388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419" name="Oval 139"/>
                <p:cNvSpPr>
                  <a:spLocks noChangeArrowheads="1"/>
                </p:cNvSpPr>
                <p:nvPr/>
              </p:nvSpPr>
              <p:spPr bwMode="auto">
                <a:xfrm>
                  <a:off x="408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420" name="Oval 140"/>
                <p:cNvSpPr>
                  <a:spLocks noChangeArrowheads="1"/>
                </p:cNvSpPr>
                <p:nvPr/>
              </p:nvSpPr>
              <p:spPr bwMode="auto">
                <a:xfrm>
                  <a:off x="427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421" name="Oval 141"/>
                <p:cNvSpPr>
                  <a:spLocks noChangeArrowheads="1"/>
                </p:cNvSpPr>
                <p:nvPr/>
              </p:nvSpPr>
              <p:spPr bwMode="auto">
                <a:xfrm>
                  <a:off x="446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422" name="Oval 142"/>
                <p:cNvSpPr>
                  <a:spLocks noChangeArrowheads="1"/>
                </p:cNvSpPr>
                <p:nvPr/>
              </p:nvSpPr>
              <p:spPr bwMode="auto">
                <a:xfrm>
                  <a:off x="465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423" name="Oval 143"/>
                <p:cNvSpPr>
                  <a:spLocks noChangeArrowheads="1"/>
                </p:cNvSpPr>
                <p:nvPr/>
              </p:nvSpPr>
              <p:spPr bwMode="auto">
                <a:xfrm>
                  <a:off x="484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97424" name="Group 144"/>
            <p:cNvGrpSpPr>
              <a:grpSpLocks/>
            </p:cNvGrpSpPr>
            <p:nvPr/>
          </p:nvGrpSpPr>
          <p:grpSpPr bwMode="auto">
            <a:xfrm>
              <a:off x="2784" y="1488"/>
              <a:ext cx="2112" cy="1728"/>
              <a:chOff x="2784" y="1488"/>
              <a:chExt cx="2112" cy="1728"/>
            </a:xfrm>
          </p:grpSpPr>
          <p:grpSp>
            <p:nvGrpSpPr>
              <p:cNvPr id="97425" name="Group 145"/>
              <p:cNvGrpSpPr>
                <a:grpSpLocks/>
              </p:cNvGrpSpPr>
              <p:nvPr/>
            </p:nvGrpSpPr>
            <p:grpSpPr bwMode="auto">
              <a:xfrm>
                <a:off x="2784" y="3216"/>
                <a:ext cx="2112" cy="0"/>
                <a:chOff x="2784" y="3216"/>
                <a:chExt cx="2112" cy="0"/>
              </a:xfrm>
            </p:grpSpPr>
            <p:grpSp>
              <p:nvGrpSpPr>
                <p:cNvPr id="97426" name="Group 146"/>
                <p:cNvGrpSpPr>
                  <a:grpSpLocks/>
                </p:cNvGrpSpPr>
                <p:nvPr/>
              </p:nvGrpSpPr>
              <p:grpSpPr bwMode="auto">
                <a:xfrm>
                  <a:off x="2784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7427" name="Line 147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428" name="Line 148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429" name="Line 149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430" name="Group 150"/>
                <p:cNvGrpSpPr>
                  <a:grpSpLocks/>
                </p:cNvGrpSpPr>
                <p:nvPr/>
              </p:nvGrpSpPr>
              <p:grpSpPr bwMode="auto">
                <a:xfrm>
                  <a:off x="3360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7431" name="Line 151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432" name="Line 152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433" name="Line 153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434" name="Group 154"/>
                <p:cNvGrpSpPr>
                  <a:grpSpLocks/>
                </p:cNvGrpSpPr>
                <p:nvPr/>
              </p:nvGrpSpPr>
              <p:grpSpPr bwMode="auto">
                <a:xfrm>
                  <a:off x="3936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7435" name="Line 155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436" name="Line 156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437" name="Line 157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438" name="Group 158"/>
                <p:cNvGrpSpPr>
                  <a:grpSpLocks/>
                </p:cNvGrpSpPr>
                <p:nvPr/>
              </p:nvGrpSpPr>
              <p:grpSpPr bwMode="auto">
                <a:xfrm>
                  <a:off x="4512" y="3216"/>
                  <a:ext cx="384" cy="0"/>
                  <a:chOff x="4560" y="3216"/>
                  <a:chExt cx="384" cy="0"/>
                </a:xfrm>
              </p:grpSpPr>
              <p:sp>
                <p:nvSpPr>
                  <p:cNvPr id="97439" name="Line 159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440" name="Line 160"/>
                  <p:cNvSpPr>
                    <a:spLocks noChangeShapeType="1"/>
                  </p:cNvSpPr>
                  <p:nvPr/>
                </p:nvSpPr>
                <p:spPr bwMode="auto">
                  <a:xfrm>
                    <a:off x="4752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7441" name="Group 161"/>
              <p:cNvGrpSpPr>
                <a:grpSpLocks/>
              </p:cNvGrpSpPr>
              <p:nvPr/>
            </p:nvGrpSpPr>
            <p:grpSpPr bwMode="auto">
              <a:xfrm>
                <a:off x="2784" y="3024"/>
                <a:ext cx="2112" cy="0"/>
                <a:chOff x="2784" y="3216"/>
                <a:chExt cx="2112" cy="0"/>
              </a:xfrm>
            </p:grpSpPr>
            <p:grpSp>
              <p:nvGrpSpPr>
                <p:cNvPr id="97442" name="Group 162"/>
                <p:cNvGrpSpPr>
                  <a:grpSpLocks/>
                </p:cNvGrpSpPr>
                <p:nvPr/>
              </p:nvGrpSpPr>
              <p:grpSpPr bwMode="auto">
                <a:xfrm>
                  <a:off x="2784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7443" name="Line 163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444" name="Line 164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445" name="Line 165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446" name="Group 166"/>
                <p:cNvGrpSpPr>
                  <a:grpSpLocks/>
                </p:cNvGrpSpPr>
                <p:nvPr/>
              </p:nvGrpSpPr>
              <p:grpSpPr bwMode="auto">
                <a:xfrm>
                  <a:off x="3360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7447" name="Line 167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448" name="Line 168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449" name="Line 169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450" name="Group 170"/>
                <p:cNvGrpSpPr>
                  <a:grpSpLocks/>
                </p:cNvGrpSpPr>
                <p:nvPr/>
              </p:nvGrpSpPr>
              <p:grpSpPr bwMode="auto">
                <a:xfrm>
                  <a:off x="3936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7451" name="Line 171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452" name="Line 172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453" name="Line 173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454" name="Group 174"/>
                <p:cNvGrpSpPr>
                  <a:grpSpLocks/>
                </p:cNvGrpSpPr>
                <p:nvPr/>
              </p:nvGrpSpPr>
              <p:grpSpPr bwMode="auto">
                <a:xfrm>
                  <a:off x="4512" y="3216"/>
                  <a:ext cx="384" cy="0"/>
                  <a:chOff x="4560" y="3216"/>
                  <a:chExt cx="384" cy="0"/>
                </a:xfrm>
              </p:grpSpPr>
              <p:sp>
                <p:nvSpPr>
                  <p:cNvPr id="97455" name="Line 175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456" name="Line 176"/>
                  <p:cNvSpPr>
                    <a:spLocks noChangeShapeType="1"/>
                  </p:cNvSpPr>
                  <p:nvPr/>
                </p:nvSpPr>
                <p:spPr bwMode="auto">
                  <a:xfrm>
                    <a:off x="4752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7457" name="Group 177"/>
              <p:cNvGrpSpPr>
                <a:grpSpLocks/>
              </p:cNvGrpSpPr>
              <p:nvPr/>
            </p:nvGrpSpPr>
            <p:grpSpPr bwMode="auto">
              <a:xfrm>
                <a:off x="2784" y="2832"/>
                <a:ext cx="2112" cy="0"/>
                <a:chOff x="2784" y="3216"/>
                <a:chExt cx="2112" cy="0"/>
              </a:xfrm>
            </p:grpSpPr>
            <p:grpSp>
              <p:nvGrpSpPr>
                <p:cNvPr id="97458" name="Group 178"/>
                <p:cNvGrpSpPr>
                  <a:grpSpLocks/>
                </p:cNvGrpSpPr>
                <p:nvPr/>
              </p:nvGrpSpPr>
              <p:grpSpPr bwMode="auto">
                <a:xfrm>
                  <a:off x="2784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7459" name="Line 179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460" name="Line 180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461" name="Line 181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462" name="Group 182"/>
                <p:cNvGrpSpPr>
                  <a:grpSpLocks/>
                </p:cNvGrpSpPr>
                <p:nvPr/>
              </p:nvGrpSpPr>
              <p:grpSpPr bwMode="auto">
                <a:xfrm>
                  <a:off x="3360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7463" name="Line 183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464" name="Line 184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465" name="Line 185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466" name="Group 186"/>
                <p:cNvGrpSpPr>
                  <a:grpSpLocks/>
                </p:cNvGrpSpPr>
                <p:nvPr/>
              </p:nvGrpSpPr>
              <p:grpSpPr bwMode="auto">
                <a:xfrm>
                  <a:off x="3936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7467" name="Line 187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468" name="Line 188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469" name="Line 189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470" name="Group 190"/>
                <p:cNvGrpSpPr>
                  <a:grpSpLocks/>
                </p:cNvGrpSpPr>
                <p:nvPr/>
              </p:nvGrpSpPr>
              <p:grpSpPr bwMode="auto">
                <a:xfrm>
                  <a:off x="4512" y="3216"/>
                  <a:ext cx="384" cy="0"/>
                  <a:chOff x="4560" y="3216"/>
                  <a:chExt cx="384" cy="0"/>
                </a:xfrm>
              </p:grpSpPr>
              <p:sp>
                <p:nvSpPr>
                  <p:cNvPr id="97471" name="Line 191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472" name="Line 192"/>
                  <p:cNvSpPr>
                    <a:spLocks noChangeShapeType="1"/>
                  </p:cNvSpPr>
                  <p:nvPr/>
                </p:nvSpPr>
                <p:spPr bwMode="auto">
                  <a:xfrm>
                    <a:off x="4752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7473" name="Group 193"/>
              <p:cNvGrpSpPr>
                <a:grpSpLocks/>
              </p:cNvGrpSpPr>
              <p:nvPr/>
            </p:nvGrpSpPr>
            <p:grpSpPr bwMode="auto">
              <a:xfrm>
                <a:off x="2784" y="2640"/>
                <a:ext cx="2112" cy="0"/>
                <a:chOff x="2784" y="3216"/>
                <a:chExt cx="2112" cy="0"/>
              </a:xfrm>
            </p:grpSpPr>
            <p:grpSp>
              <p:nvGrpSpPr>
                <p:cNvPr id="97474" name="Group 194"/>
                <p:cNvGrpSpPr>
                  <a:grpSpLocks/>
                </p:cNvGrpSpPr>
                <p:nvPr/>
              </p:nvGrpSpPr>
              <p:grpSpPr bwMode="auto">
                <a:xfrm>
                  <a:off x="2784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7475" name="Line 195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476" name="Line 196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477" name="Line 197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478" name="Group 198"/>
                <p:cNvGrpSpPr>
                  <a:grpSpLocks/>
                </p:cNvGrpSpPr>
                <p:nvPr/>
              </p:nvGrpSpPr>
              <p:grpSpPr bwMode="auto">
                <a:xfrm>
                  <a:off x="3360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7479" name="Line 199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480" name="Line 200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481" name="Line 201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482" name="Group 202"/>
                <p:cNvGrpSpPr>
                  <a:grpSpLocks/>
                </p:cNvGrpSpPr>
                <p:nvPr/>
              </p:nvGrpSpPr>
              <p:grpSpPr bwMode="auto">
                <a:xfrm>
                  <a:off x="3936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7483" name="Line 203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484" name="Line 204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485" name="Line 205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486" name="Group 206"/>
                <p:cNvGrpSpPr>
                  <a:grpSpLocks/>
                </p:cNvGrpSpPr>
                <p:nvPr/>
              </p:nvGrpSpPr>
              <p:grpSpPr bwMode="auto">
                <a:xfrm>
                  <a:off x="4512" y="3216"/>
                  <a:ext cx="384" cy="0"/>
                  <a:chOff x="4560" y="3216"/>
                  <a:chExt cx="384" cy="0"/>
                </a:xfrm>
              </p:grpSpPr>
              <p:sp>
                <p:nvSpPr>
                  <p:cNvPr id="97487" name="Line 207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488" name="Line 208"/>
                  <p:cNvSpPr>
                    <a:spLocks noChangeShapeType="1"/>
                  </p:cNvSpPr>
                  <p:nvPr/>
                </p:nvSpPr>
                <p:spPr bwMode="auto">
                  <a:xfrm>
                    <a:off x="4752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7489" name="Group 209"/>
              <p:cNvGrpSpPr>
                <a:grpSpLocks/>
              </p:cNvGrpSpPr>
              <p:nvPr/>
            </p:nvGrpSpPr>
            <p:grpSpPr bwMode="auto">
              <a:xfrm>
                <a:off x="2784" y="2448"/>
                <a:ext cx="2112" cy="0"/>
                <a:chOff x="2784" y="3216"/>
                <a:chExt cx="2112" cy="0"/>
              </a:xfrm>
            </p:grpSpPr>
            <p:grpSp>
              <p:nvGrpSpPr>
                <p:cNvPr id="97490" name="Group 210"/>
                <p:cNvGrpSpPr>
                  <a:grpSpLocks/>
                </p:cNvGrpSpPr>
                <p:nvPr/>
              </p:nvGrpSpPr>
              <p:grpSpPr bwMode="auto">
                <a:xfrm>
                  <a:off x="2784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7491" name="Line 211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492" name="Line 212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493" name="Line 213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494" name="Group 214"/>
                <p:cNvGrpSpPr>
                  <a:grpSpLocks/>
                </p:cNvGrpSpPr>
                <p:nvPr/>
              </p:nvGrpSpPr>
              <p:grpSpPr bwMode="auto">
                <a:xfrm>
                  <a:off x="3360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7495" name="Line 215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496" name="Line 216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497" name="Line 217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498" name="Group 218"/>
                <p:cNvGrpSpPr>
                  <a:grpSpLocks/>
                </p:cNvGrpSpPr>
                <p:nvPr/>
              </p:nvGrpSpPr>
              <p:grpSpPr bwMode="auto">
                <a:xfrm>
                  <a:off x="3936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7499" name="Line 219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00" name="Line 220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01" name="Line 221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502" name="Group 222"/>
                <p:cNvGrpSpPr>
                  <a:grpSpLocks/>
                </p:cNvGrpSpPr>
                <p:nvPr/>
              </p:nvGrpSpPr>
              <p:grpSpPr bwMode="auto">
                <a:xfrm>
                  <a:off x="4512" y="3216"/>
                  <a:ext cx="384" cy="0"/>
                  <a:chOff x="4560" y="3216"/>
                  <a:chExt cx="384" cy="0"/>
                </a:xfrm>
              </p:grpSpPr>
              <p:sp>
                <p:nvSpPr>
                  <p:cNvPr id="97503" name="Line 223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04" name="Line 224"/>
                  <p:cNvSpPr>
                    <a:spLocks noChangeShapeType="1"/>
                  </p:cNvSpPr>
                  <p:nvPr/>
                </p:nvSpPr>
                <p:spPr bwMode="auto">
                  <a:xfrm>
                    <a:off x="4752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7505" name="Group 225"/>
              <p:cNvGrpSpPr>
                <a:grpSpLocks/>
              </p:cNvGrpSpPr>
              <p:nvPr/>
            </p:nvGrpSpPr>
            <p:grpSpPr bwMode="auto">
              <a:xfrm>
                <a:off x="2784" y="2256"/>
                <a:ext cx="2112" cy="0"/>
                <a:chOff x="2784" y="3216"/>
                <a:chExt cx="2112" cy="0"/>
              </a:xfrm>
            </p:grpSpPr>
            <p:grpSp>
              <p:nvGrpSpPr>
                <p:cNvPr id="97506" name="Group 226"/>
                <p:cNvGrpSpPr>
                  <a:grpSpLocks/>
                </p:cNvGrpSpPr>
                <p:nvPr/>
              </p:nvGrpSpPr>
              <p:grpSpPr bwMode="auto">
                <a:xfrm>
                  <a:off x="2784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7507" name="Line 227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08" name="Line 228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09" name="Line 229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510" name="Group 230"/>
                <p:cNvGrpSpPr>
                  <a:grpSpLocks/>
                </p:cNvGrpSpPr>
                <p:nvPr/>
              </p:nvGrpSpPr>
              <p:grpSpPr bwMode="auto">
                <a:xfrm>
                  <a:off x="3360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7511" name="Line 231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12" name="Line 232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13" name="Line 233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514" name="Group 234"/>
                <p:cNvGrpSpPr>
                  <a:grpSpLocks/>
                </p:cNvGrpSpPr>
                <p:nvPr/>
              </p:nvGrpSpPr>
              <p:grpSpPr bwMode="auto">
                <a:xfrm>
                  <a:off x="3936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7515" name="Line 235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16" name="Line 236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17" name="Line 237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518" name="Group 238"/>
                <p:cNvGrpSpPr>
                  <a:grpSpLocks/>
                </p:cNvGrpSpPr>
                <p:nvPr/>
              </p:nvGrpSpPr>
              <p:grpSpPr bwMode="auto">
                <a:xfrm>
                  <a:off x="4512" y="3216"/>
                  <a:ext cx="384" cy="0"/>
                  <a:chOff x="4560" y="3216"/>
                  <a:chExt cx="384" cy="0"/>
                </a:xfrm>
              </p:grpSpPr>
              <p:sp>
                <p:nvSpPr>
                  <p:cNvPr id="97519" name="Line 239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20" name="Line 240"/>
                  <p:cNvSpPr>
                    <a:spLocks noChangeShapeType="1"/>
                  </p:cNvSpPr>
                  <p:nvPr/>
                </p:nvSpPr>
                <p:spPr bwMode="auto">
                  <a:xfrm>
                    <a:off x="4752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7521" name="Group 241"/>
              <p:cNvGrpSpPr>
                <a:grpSpLocks/>
              </p:cNvGrpSpPr>
              <p:nvPr/>
            </p:nvGrpSpPr>
            <p:grpSpPr bwMode="auto">
              <a:xfrm>
                <a:off x="2784" y="2064"/>
                <a:ext cx="2112" cy="0"/>
                <a:chOff x="2784" y="3216"/>
                <a:chExt cx="2112" cy="0"/>
              </a:xfrm>
            </p:grpSpPr>
            <p:grpSp>
              <p:nvGrpSpPr>
                <p:cNvPr id="97522" name="Group 242"/>
                <p:cNvGrpSpPr>
                  <a:grpSpLocks/>
                </p:cNvGrpSpPr>
                <p:nvPr/>
              </p:nvGrpSpPr>
              <p:grpSpPr bwMode="auto">
                <a:xfrm>
                  <a:off x="2784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7523" name="Line 243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24" name="Line 244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25" name="Line 245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526" name="Group 246"/>
                <p:cNvGrpSpPr>
                  <a:grpSpLocks/>
                </p:cNvGrpSpPr>
                <p:nvPr/>
              </p:nvGrpSpPr>
              <p:grpSpPr bwMode="auto">
                <a:xfrm>
                  <a:off x="3360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7527" name="Line 247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28" name="Line 248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29" name="Line 249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530" name="Group 250"/>
                <p:cNvGrpSpPr>
                  <a:grpSpLocks/>
                </p:cNvGrpSpPr>
                <p:nvPr/>
              </p:nvGrpSpPr>
              <p:grpSpPr bwMode="auto">
                <a:xfrm>
                  <a:off x="3936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7531" name="Line 251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32" name="Line 252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33" name="Line 253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534" name="Group 254"/>
                <p:cNvGrpSpPr>
                  <a:grpSpLocks/>
                </p:cNvGrpSpPr>
                <p:nvPr/>
              </p:nvGrpSpPr>
              <p:grpSpPr bwMode="auto">
                <a:xfrm>
                  <a:off x="4512" y="3216"/>
                  <a:ext cx="384" cy="0"/>
                  <a:chOff x="4560" y="3216"/>
                  <a:chExt cx="384" cy="0"/>
                </a:xfrm>
              </p:grpSpPr>
              <p:sp>
                <p:nvSpPr>
                  <p:cNvPr id="97535" name="Line 255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36" name="Line 256"/>
                  <p:cNvSpPr>
                    <a:spLocks noChangeShapeType="1"/>
                  </p:cNvSpPr>
                  <p:nvPr/>
                </p:nvSpPr>
                <p:spPr bwMode="auto">
                  <a:xfrm>
                    <a:off x="4752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7537" name="Group 257"/>
              <p:cNvGrpSpPr>
                <a:grpSpLocks/>
              </p:cNvGrpSpPr>
              <p:nvPr/>
            </p:nvGrpSpPr>
            <p:grpSpPr bwMode="auto">
              <a:xfrm>
                <a:off x="2784" y="1872"/>
                <a:ext cx="2112" cy="0"/>
                <a:chOff x="2784" y="3216"/>
                <a:chExt cx="2112" cy="0"/>
              </a:xfrm>
            </p:grpSpPr>
            <p:grpSp>
              <p:nvGrpSpPr>
                <p:cNvPr id="97538" name="Group 258"/>
                <p:cNvGrpSpPr>
                  <a:grpSpLocks/>
                </p:cNvGrpSpPr>
                <p:nvPr/>
              </p:nvGrpSpPr>
              <p:grpSpPr bwMode="auto">
                <a:xfrm>
                  <a:off x="2784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7539" name="Line 259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40" name="Line 260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41" name="Line 261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542" name="Group 262"/>
                <p:cNvGrpSpPr>
                  <a:grpSpLocks/>
                </p:cNvGrpSpPr>
                <p:nvPr/>
              </p:nvGrpSpPr>
              <p:grpSpPr bwMode="auto">
                <a:xfrm>
                  <a:off x="3360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7543" name="Line 263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44" name="Line 264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45" name="Line 265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546" name="Group 266"/>
                <p:cNvGrpSpPr>
                  <a:grpSpLocks/>
                </p:cNvGrpSpPr>
                <p:nvPr/>
              </p:nvGrpSpPr>
              <p:grpSpPr bwMode="auto">
                <a:xfrm>
                  <a:off x="3936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7547" name="Line 267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48" name="Line 268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49" name="Line 269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550" name="Group 270"/>
                <p:cNvGrpSpPr>
                  <a:grpSpLocks/>
                </p:cNvGrpSpPr>
                <p:nvPr/>
              </p:nvGrpSpPr>
              <p:grpSpPr bwMode="auto">
                <a:xfrm>
                  <a:off x="4512" y="3216"/>
                  <a:ext cx="384" cy="0"/>
                  <a:chOff x="4560" y="3216"/>
                  <a:chExt cx="384" cy="0"/>
                </a:xfrm>
              </p:grpSpPr>
              <p:sp>
                <p:nvSpPr>
                  <p:cNvPr id="97551" name="Line 271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52" name="Line 272"/>
                  <p:cNvSpPr>
                    <a:spLocks noChangeShapeType="1"/>
                  </p:cNvSpPr>
                  <p:nvPr/>
                </p:nvSpPr>
                <p:spPr bwMode="auto">
                  <a:xfrm>
                    <a:off x="4752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7553" name="Group 273"/>
              <p:cNvGrpSpPr>
                <a:grpSpLocks/>
              </p:cNvGrpSpPr>
              <p:nvPr/>
            </p:nvGrpSpPr>
            <p:grpSpPr bwMode="auto">
              <a:xfrm>
                <a:off x="2784" y="1680"/>
                <a:ext cx="2112" cy="0"/>
                <a:chOff x="2784" y="3216"/>
                <a:chExt cx="2112" cy="0"/>
              </a:xfrm>
            </p:grpSpPr>
            <p:grpSp>
              <p:nvGrpSpPr>
                <p:cNvPr id="97554" name="Group 274"/>
                <p:cNvGrpSpPr>
                  <a:grpSpLocks/>
                </p:cNvGrpSpPr>
                <p:nvPr/>
              </p:nvGrpSpPr>
              <p:grpSpPr bwMode="auto">
                <a:xfrm>
                  <a:off x="2784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7555" name="Line 275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56" name="Line 276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57" name="Line 277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558" name="Group 278"/>
                <p:cNvGrpSpPr>
                  <a:grpSpLocks/>
                </p:cNvGrpSpPr>
                <p:nvPr/>
              </p:nvGrpSpPr>
              <p:grpSpPr bwMode="auto">
                <a:xfrm>
                  <a:off x="3360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7559" name="Line 279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60" name="Line 280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61" name="Line 281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562" name="Group 282"/>
                <p:cNvGrpSpPr>
                  <a:grpSpLocks/>
                </p:cNvGrpSpPr>
                <p:nvPr/>
              </p:nvGrpSpPr>
              <p:grpSpPr bwMode="auto">
                <a:xfrm>
                  <a:off x="3936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7563" name="Line 283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64" name="Line 284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65" name="Line 285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566" name="Group 286"/>
                <p:cNvGrpSpPr>
                  <a:grpSpLocks/>
                </p:cNvGrpSpPr>
                <p:nvPr/>
              </p:nvGrpSpPr>
              <p:grpSpPr bwMode="auto">
                <a:xfrm>
                  <a:off x="4512" y="3216"/>
                  <a:ext cx="384" cy="0"/>
                  <a:chOff x="4560" y="3216"/>
                  <a:chExt cx="384" cy="0"/>
                </a:xfrm>
              </p:grpSpPr>
              <p:sp>
                <p:nvSpPr>
                  <p:cNvPr id="97567" name="Line 287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68" name="Line 288"/>
                  <p:cNvSpPr>
                    <a:spLocks noChangeShapeType="1"/>
                  </p:cNvSpPr>
                  <p:nvPr/>
                </p:nvSpPr>
                <p:spPr bwMode="auto">
                  <a:xfrm>
                    <a:off x="4752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7569" name="Group 289"/>
              <p:cNvGrpSpPr>
                <a:grpSpLocks/>
              </p:cNvGrpSpPr>
              <p:nvPr/>
            </p:nvGrpSpPr>
            <p:grpSpPr bwMode="auto">
              <a:xfrm>
                <a:off x="2784" y="1488"/>
                <a:ext cx="2112" cy="0"/>
                <a:chOff x="2784" y="3216"/>
                <a:chExt cx="2112" cy="0"/>
              </a:xfrm>
            </p:grpSpPr>
            <p:grpSp>
              <p:nvGrpSpPr>
                <p:cNvPr id="97570" name="Group 290"/>
                <p:cNvGrpSpPr>
                  <a:grpSpLocks/>
                </p:cNvGrpSpPr>
                <p:nvPr/>
              </p:nvGrpSpPr>
              <p:grpSpPr bwMode="auto">
                <a:xfrm>
                  <a:off x="2784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7571" name="Line 291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72" name="Line 292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73" name="Line 293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574" name="Group 294"/>
                <p:cNvGrpSpPr>
                  <a:grpSpLocks/>
                </p:cNvGrpSpPr>
                <p:nvPr/>
              </p:nvGrpSpPr>
              <p:grpSpPr bwMode="auto">
                <a:xfrm>
                  <a:off x="3360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7575" name="Line 295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76" name="Line 296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77" name="Line 297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578" name="Group 298"/>
                <p:cNvGrpSpPr>
                  <a:grpSpLocks/>
                </p:cNvGrpSpPr>
                <p:nvPr/>
              </p:nvGrpSpPr>
              <p:grpSpPr bwMode="auto">
                <a:xfrm>
                  <a:off x="3936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7579" name="Line 299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80" name="Line 300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81" name="Line 301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582" name="Group 302"/>
                <p:cNvGrpSpPr>
                  <a:grpSpLocks/>
                </p:cNvGrpSpPr>
                <p:nvPr/>
              </p:nvGrpSpPr>
              <p:grpSpPr bwMode="auto">
                <a:xfrm>
                  <a:off x="4512" y="3216"/>
                  <a:ext cx="384" cy="0"/>
                  <a:chOff x="4560" y="3216"/>
                  <a:chExt cx="384" cy="0"/>
                </a:xfrm>
              </p:grpSpPr>
              <p:sp>
                <p:nvSpPr>
                  <p:cNvPr id="97583" name="Line 303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84" name="Line 304"/>
                  <p:cNvSpPr>
                    <a:spLocks noChangeShapeType="1"/>
                  </p:cNvSpPr>
                  <p:nvPr/>
                </p:nvSpPr>
                <p:spPr bwMode="auto">
                  <a:xfrm>
                    <a:off x="4752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7585" name="Group 305"/>
              <p:cNvGrpSpPr>
                <a:grpSpLocks/>
              </p:cNvGrpSpPr>
              <p:nvPr/>
            </p:nvGrpSpPr>
            <p:grpSpPr bwMode="auto">
              <a:xfrm>
                <a:off x="2784" y="1488"/>
                <a:ext cx="2112" cy="1728"/>
                <a:chOff x="2784" y="1488"/>
                <a:chExt cx="2112" cy="1728"/>
              </a:xfrm>
            </p:grpSpPr>
            <p:sp>
              <p:nvSpPr>
                <p:cNvPr id="97586" name="Line 306"/>
                <p:cNvSpPr>
                  <a:spLocks noChangeShapeType="1"/>
                </p:cNvSpPr>
                <p:nvPr/>
              </p:nvSpPr>
              <p:spPr bwMode="auto">
                <a:xfrm flipH="1" flipV="1">
                  <a:off x="2784" y="3024"/>
                  <a:ext cx="2112" cy="192"/>
                </a:xfrm>
                <a:prstGeom prst="line">
                  <a:avLst/>
                </a:prstGeom>
                <a:noFill/>
                <a:ln w="28575">
                  <a:solidFill>
                    <a:srgbClr val="0000CC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7587" name="Line 307"/>
                <p:cNvSpPr>
                  <a:spLocks noChangeShapeType="1"/>
                </p:cNvSpPr>
                <p:nvPr/>
              </p:nvSpPr>
              <p:spPr bwMode="auto">
                <a:xfrm flipH="1" flipV="1">
                  <a:off x="2784" y="2832"/>
                  <a:ext cx="2112" cy="192"/>
                </a:xfrm>
                <a:prstGeom prst="line">
                  <a:avLst/>
                </a:prstGeom>
                <a:noFill/>
                <a:ln w="28575">
                  <a:solidFill>
                    <a:srgbClr val="0000CC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7588" name="Line 308"/>
                <p:cNvSpPr>
                  <a:spLocks noChangeShapeType="1"/>
                </p:cNvSpPr>
                <p:nvPr/>
              </p:nvSpPr>
              <p:spPr bwMode="auto">
                <a:xfrm flipH="1" flipV="1">
                  <a:off x="2784" y="2640"/>
                  <a:ext cx="2112" cy="192"/>
                </a:xfrm>
                <a:prstGeom prst="line">
                  <a:avLst/>
                </a:prstGeom>
                <a:noFill/>
                <a:ln w="28575">
                  <a:solidFill>
                    <a:srgbClr val="0000CC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7589" name="Line 309"/>
                <p:cNvSpPr>
                  <a:spLocks noChangeShapeType="1"/>
                </p:cNvSpPr>
                <p:nvPr/>
              </p:nvSpPr>
              <p:spPr bwMode="auto">
                <a:xfrm flipH="1" flipV="1">
                  <a:off x="2784" y="2448"/>
                  <a:ext cx="2112" cy="192"/>
                </a:xfrm>
                <a:prstGeom prst="line">
                  <a:avLst/>
                </a:prstGeom>
                <a:noFill/>
                <a:ln w="28575">
                  <a:solidFill>
                    <a:srgbClr val="0000CC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7590" name="Line 310"/>
                <p:cNvSpPr>
                  <a:spLocks noChangeShapeType="1"/>
                </p:cNvSpPr>
                <p:nvPr/>
              </p:nvSpPr>
              <p:spPr bwMode="auto">
                <a:xfrm flipH="1" flipV="1">
                  <a:off x="2784" y="2256"/>
                  <a:ext cx="2112" cy="192"/>
                </a:xfrm>
                <a:prstGeom prst="line">
                  <a:avLst/>
                </a:prstGeom>
                <a:noFill/>
                <a:ln w="28575">
                  <a:solidFill>
                    <a:srgbClr val="0000CC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7591" name="Line 311"/>
                <p:cNvSpPr>
                  <a:spLocks noChangeShapeType="1"/>
                </p:cNvSpPr>
                <p:nvPr/>
              </p:nvSpPr>
              <p:spPr bwMode="auto">
                <a:xfrm flipH="1" flipV="1">
                  <a:off x="2784" y="2064"/>
                  <a:ext cx="2112" cy="192"/>
                </a:xfrm>
                <a:prstGeom prst="line">
                  <a:avLst/>
                </a:prstGeom>
                <a:noFill/>
                <a:ln w="28575">
                  <a:solidFill>
                    <a:srgbClr val="0000CC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7592" name="Line 312"/>
                <p:cNvSpPr>
                  <a:spLocks noChangeShapeType="1"/>
                </p:cNvSpPr>
                <p:nvPr/>
              </p:nvSpPr>
              <p:spPr bwMode="auto">
                <a:xfrm flipH="1" flipV="1">
                  <a:off x="2784" y="1872"/>
                  <a:ext cx="2112" cy="192"/>
                </a:xfrm>
                <a:prstGeom prst="line">
                  <a:avLst/>
                </a:prstGeom>
                <a:noFill/>
                <a:ln w="28575">
                  <a:solidFill>
                    <a:srgbClr val="0000CC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7593" name="Line 313"/>
                <p:cNvSpPr>
                  <a:spLocks noChangeShapeType="1"/>
                </p:cNvSpPr>
                <p:nvPr/>
              </p:nvSpPr>
              <p:spPr bwMode="auto">
                <a:xfrm flipH="1" flipV="1">
                  <a:off x="2784" y="1680"/>
                  <a:ext cx="2112" cy="192"/>
                </a:xfrm>
                <a:prstGeom prst="line">
                  <a:avLst/>
                </a:prstGeom>
                <a:noFill/>
                <a:ln w="28575">
                  <a:solidFill>
                    <a:srgbClr val="0000CC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7594" name="Line 314"/>
                <p:cNvSpPr>
                  <a:spLocks noChangeShapeType="1"/>
                </p:cNvSpPr>
                <p:nvPr/>
              </p:nvSpPr>
              <p:spPr bwMode="auto">
                <a:xfrm flipH="1" flipV="1">
                  <a:off x="2784" y="1488"/>
                  <a:ext cx="2112" cy="192"/>
                </a:xfrm>
                <a:prstGeom prst="line">
                  <a:avLst/>
                </a:prstGeom>
                <a:noFill/>
                <a:ln w="28575">
                  <a:solidFill>
                    <a:srgbClr val="0000CC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97595" name="Text Box 315"/>
          <p:cNvSpPr txBox="1">
            <a:spLocks noChangeArrowheads="1"/>
          </p:cNvSpPr>
          <p:nvPr/>
        </p:nvSpPr>
        <p:spPr bwMode="auto">
          <a:xfrm>
            <a:off x="990600" y="1981200"/>
            <a:ext cx="2895600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600" b="1">
                <a:latin typeface="Courier New" pitchFamily="49" charset="0"/>
              </a:rPr>
              <a:t>for </a:t>
            </a:r>
            <a:r>
              <a:rPr lang="en-US" sz="1600" b="1">
                <a:solidFill>
                  <a:srgbClr val="0000CC"/>
                </a:solidFill>
                <a:latin typeface="Courier New" pitchFamily="49" charset="0"/>
              </a:rPr>
              <a:t>i</a:t>
            </a:r>
            <a:r>
              <a:rPr lang="en-US" sz="1600" b="1">
                <a:latin typeface="Courier New" pitchFamily="49" charset="0"/>
              </a:rPr>
              <a:t> = 0 to N-1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600" b="1">
                <a:latin typeface="Courier New" pitchFamily="49" charset="0"/>
              </a:rPr>
              <a:t>	for </a:t>
            </a:r>
            <a:r>
              <a:rPr lang="en-US" sz="1600" b="1">
                <a:solidFill>
                  <a:srgbClr val="CC0066"/>
                </a:solidFill>
                <a:latin typeface="Courier New" pitchFamily="49" charset="0"/>
              </a:rPr>
              <a:t>j</a:t>
            </a:r>
            <a:r>
              <a:rPr lang="en-US" sz="1600" b="1">
                <a:latin typeface="Courier New" pitchFamily="49" charset="0"/>
              </a:rPr>
              <a:t> = 0 to N-1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600" b="1">
                <a:latin typeface="Courier New" pitchFamily="49" charset="0"/>
              </a:rPr>
              <a:t>		f(A[i],A[j]);</a:t>
            </a:r>
            <a:endParaRPr lang="en-US" sz="1600">
              <a:latin typeface="Courier New" pitchFamily="49" charset="0"/>
            </a:endParaRPr>
          </a:p>
        </p:txBody>
      </p:sp>
      <p:sp>
        <p:nvSpPr>
          <p:cNvPr id="97596" name="Text Box 316"/>
          <p:cNvSpPr txBox="1">
            <a:spLocks noChangeArrowheads="1"/>
          </p:cNvSpPr>
          <p:nvPr/>
        </p:nvSpPr>
        <p:spPr bwMode="auto">
          <a:xfrm>
            <a:off x="4572000" y="1752600"/>
            <a:ext cx="44196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  <a:tabLst>
                <a:tab pos="339725" algn="l"/>
                <a:tab pos="688975" algn="l"/>
                <a:tab pos="1028700" algn="l"/>
                <a:tab pos="2968625" algn="l"/>
              </a:tabLst>
            </a:pPr>
            <a:r>
              <a:rPr lang="en-US" sz="1600" b="1" dirty="0">
                <a:latin typeface="Courier New" pitchFamily="49" charset="0"/>
              </a:rPr>
              <a:t>for </a:t>
            </a:r>
            <a:r>
              <a:rPr lang="en-US" sz="1600" b="1" dirty="0">
                <a:solidFill>
                  <a:srgbClr val="009900"/>
                </a:solidFill>
                <a:latin typeface="Courier New" pitchFamily="49" charset="0"/>
              </a:rPr>
              <a:t>JJ</a:t>
            </a:r>
            <a:r>
              <a:rPr lang="en-US" sz="1600" b="1" dirty="0">
                <a:latin typeface="Courier New" pitchFamily="49" charset="0"/>
              </a:rPr>
              <a:t> = 0 to N-1 by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</a:rPr>
              <a:t>B</a:t>
            </a:r>
          </a:p>
          <a:p>
            <a:pPr>
              <a:lnSpc>
                <a:spcPct val="60000"/>
              </a:lnSpc>
              <a:spcBef>
                <a:spcPct val="50000"/>
              </a:spcBef>
              <a:tabLst>
                <a:tab pos="339725" algn="l"/>
                <a:tab pos="688975" algn="l"/>
                <a:tab pos="1028700" algn="l"/>
                <a:tab pos="2968625" algn="l"/>
              </a:tabLst>
            </a:pPr>
            <a:r>
              <a:rPr lang="en-US" sz="1600" b="1" dirty="0">
                <a:latin typeface="Courier New" pitchFamily="49" charset="0"/>
              </a:rPr>
              <a:t>	for </a:t>
            </a:r>
            <a:r>
              <a:rPr lang="en-US" sz="1600" b="1" dirty="0" err="1">
                <a:solidFill>
                  <a:srgbClr val="0000CC"/>
                </a:solidFill>
                <a:latin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</a:rPr>
              <a:t> = 0 to N-1</a:t>
            </a:r>
          </a:p>
          <a:p>
            <a:pPr>
              <a:lnSpc>
                <a:spcPct val="60000"/>
              </a:lnSpc>
              <a:spcBef>
                <a:spcPct val="50000"/>
              </a:spcBef>
              <a:tabLst>
                <a:tab pos="339725" algn="l"/>
                <a:tab pos="688975" algn="l"/>
                <a:tab pos="1028700" algn="l"/>
                <a:tab pos="2968625" algn="l"/>
              </a:tabLst>
            </a:pPr>
            <a:r>
              <a:rPr lang="en-US" sz="1600" b="1" dirty="0">
                <a:latin typeface="Courier New" pitchFamily="49" charset="0"/>
              </a:rPr>
              <a:t>		for </a:t>
            </a:r>
            <a:r>
              <a:rPr lang="en-US" sz="1600" b="1" dirty="0">
                <a:solidFill>
                  <a:srgbClr val="CC0066"/>
                </a:solidFill>
                <a:latin typeface="Courier New" pitchFamily="49" charset="0"/>
              </a:rPr>
              <a:t>j</a:t>
            </a:r>
            <a:r>
              <a:rPr lang="en-US" sz="1600" b="1" dirty="0">
                <a:latin typeface="Courier New" pitchFamily="49" charset="0"/>
              </a:rPr>
              <a:t> =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</a:rPr>
              <a:t>JJ</a:t>
            </a:r>
            <a:r>
              <a:rPr lang="en-US" sz="1600" b="1" dirty="0">
                <a:latin typeface="Courier New" pitchFamily="49" charset="0"/>
              </a:rPr>
              <a:t> to min(N-1,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</a:rPr>
              <a:t>JJ+B-1</a:t>
            </a:r>
            <a:r>
              <a:rPr lang="en-US" sz="1600" b="1" dirty="0">
                <a:latin typeface="Courier New" pitchFamily="49" charset="0"/>
              </a:rPr>
              <a:t>) </a:t>
            </a:r>
          </a:p>
          <a:p>
            <a:pPr>
              <a:lnSpc>
                <a:spcPct val="60000"/>
              </a:lnSpc>
              <a:spcBef>
                <a:spcPct val="50000"/>
              </a:spcBef>
              <a:tabLst>
                <a:tab pos="339725" algn="l"/>
                <a:tab pos="688975" algn="l"/>
                <a:tab pos="1028700" algn="l"/>
                <a:tab pos="2968625" algn="l"/>
              </a:tabLst>
            </a:pPr>
            <a:r>
              <a:rPr lang="en-US" sz="1600" b="1" dirty="0">
                <a:latin typeface="Courier New" pitchFamily="49" charset="0"/>
              </a:rPr>
              <a:t>			f(A[</a:t>
            </a:r>
            <a:r>
              <a:rPr lang="en-US" sz="1600" b="1" dirty="0" err="1">
                <a:latin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</a:rPr>
              <a:t>],A[j]);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97597" name="Line 317"/>
          <p:cNvSpPr>
            <a:spLocks noChangeShapeType="1"/>
          </p:cNvSpPr>
          <p:nvPr/>
        </p:nvSpPr>
        <p:spPr bwMode="auto">
          <a:xfrm flipV="1">
            <a:off x="4038600" y="1828800"/>
            <a:ext cx="4572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97600" name="Group 320"/>
          <p:cNvGrpSpPr>
            <a:grpSpLocks/>
          </p:cNvGrpSpPr>
          <p:nvPr/>
        </p:nvGrpSpPr>
        <p:grpSpPr bwMode="auto">
          <a:xfrm>
            <a:off x="5072063" y="2895600"/>
            <a:ext cx="3538537" cy="2914650"/>
            <a:chOff x="3072" y="1200"/>
            <a:chExt cx="1488" cy="1296"/>
          </a:xfrm>
        </p:grpSpPr>
        <p:sp>
          <p:nvSpPr>
            <p:cNvPr id="97601" name="Line 321"/>
            <p:cNvSpPr>
              <a:spLocks noChangeShapeType="1"/>
            </p:cNvSpPr>
            <p:nvPr/>
          </p:nvSpPr>
          <p:spPr bwMode="auto">
            <a:xfrm flipV="1">
              <a:off x="3072" y="1200"/>
              <a:ext cx="0" cy="1296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602" name="Line 322"/>
            <p:cNvSpPr>
              <a:spLocks noChangeShapeType="1"/>
            </p:cNvSpPr>
            <p:nvPr/>
          </p:nvSpPr>
          <p:spPr bwMode="auto">
            <a:xfrm flipV="1">
              <a:off x="3072" y="2496"/>
              <a:ext cx="1488" cy="0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7603" name="Text Box 323"/>
          <p:cNvSpPr txBox="1">
            <a:spLocks noChangeArrowheads="1"/>
          </p:cNvSpPr>
          <p:nvPr/>
        </p:nvSpPr>
        <p:spPr bwMode="auto">
          <a:xfrm>
            <a:off x="4724400" y="2965450"/>
            <a:ext cx="277813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>
                <a:solidFill>
                  <a:srgbClr val="0000CC"/>
                </a:solidFill>
                <a:latin typeface="Courier New" pitchFamily="49" charset="0"/>
              </a:rPr>
              <a:t>i</a:t>
            </a:r>
            <a:endParaRPr lang="en-US" sz="1800">
              <a:solidFill>
                <a:srgbClr val="0000CC"/>
              </a:solidFill>
              <a:latin typeface="Courier New" pitchFamily="49" charset="0"/>
            </a:endParaRPr>
          </a:p>
        </p:txBody>
      </p:sp>
      <p:sp>
        <p:nvSpPr>
          <p:cNvPr id="97604" name="Text Box 324"/>
          <p:cNvSpPr txBox="1">
            <a:spLocks noChangeArrowheads="1"/>
          </p:cNvSpPr>
          <p:nvPr/>
        </p:nvSpPr>
        <p:spPr bwMode="auto">
          <a:xfrm>
            <a:off x="8262938" y="5880100"/>
            <a:ext cx="277812" cy="28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>
                <a:solidFill>
                  <a:srgbClr val="CC0066"/>
                </a:solidFill>
                <a:latin typeface="Courier New" pitchFamily="49" charset="0"/>
              </a:rPr>
              <a:t>j</a:t>
            </a:r>
            <a:endParaRPr lang="en-US" sz="1800">
              <a:solidFill>
                <a:srgbClr val="CC0066"/>
              </a:solidFill>
              <a:latin typeface="Courier New" pitchFamily="49" charset="0"/>
            </a:endParaRPr>
          </a:p>
        </p:txBody>
      </p:sp>
      <p:grpSp>
        <p:nvGrpSpPr>
          <p:cNvPr id="97605" name="Group 325"/>
          <p:cNvGrpSpPr>
            <a:grpSpLocks/>
          </p:cNvGrpSpPr>
          <p:nvPr/>
        </p:nvGrpSpPr>
        <p:grpSpPr bwMode="auto">
          <a:xfrm>
            <a:off x="5002213" y="3243263"/>
            <a:ext cx="3192462" cy="2636837"/>
            <a:chOff x="2736" y="1440"/>
            <a:chExt cx="2208" cy="1824"/>
          </a:xfrm>
        </p:grpSpPr>
        <p:grpSp>
          <p:nvGrpSpPr>
            <p:cNvPr id="97606" name="Group 326"/>
            <p:cNvGrpSpPr>
              <a:grpSpLocks/>
            </p:cNvGrpSpPr>
            <p:nvPr/>
          </p:nvGrpSpPr>
          <p:grpSpPr bwMode="auto">
            <a:xfrm>
              <a:off x="2736" y="2592"/>
              <a:ext cx="2208" cy="672"/>
              <a:chOff x="2736" y="2592"/>
              <a:chExt cx="2208" cy="672"/>
            </a:xfrm>
          </p:grpSpPr>
          <p:grpSp>
            <p:nvGrpSpPr>
              <p:cNvPr id="97607" name="Group 327"/>
              <p:cNvGrpSpPr>
                <a:grpSpLocks/>
              </p:cNvGrpSpPr>
              <p:nvPr/>
            </p:nvGrpSpPr>
            <p:grpSpPr bwMode="auto">
              <a:xfrm>
                <a:off x="2736" y="3168"/>
                <a:ext cx="2208" cy="96"/>
                <a:chOff x="2736" y="3168"/>
                <a:chExt cx="2208" cy="96"/>
              </a:xfrm>
            </p:grpSpPr>
            <p:sp>
              <p:nvSpPr>
                <p:cNvPr id="97608" name="Oval 328"/>
                <p:cNvSpPr>
                  <a:spLocks noChangeArrowheads="1"/>
                </p:cNvSpPr>
                <p:nvPr/>
              </p:nvSpPr>
              <p:spPr bwMode="auto">
                <a:xfrm>
                  <a:off x="273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09" name="Oval 329"/>
                <p:cNvSpPr>
                  <a:spLocks noChangeArrowheads="1"/>
                </p:cNvSpPr>
                <p:nvPr/>
              </p:nvSpPr>
              <p:spPr bwMode="auto">
                <a:xfrm>
                  <a:off x="292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10" name="Oval 330"/>
                <p:cNvSpPr>
                  <a:spLocks noChangeArrowheads="1"/>
                </p:cNvSpPr>
                <p:nvPr/>
              </p:nvSpPr>
              <p:spPr bwMode="auto">
                <a:xfrm>
                  <a:off x="312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11" name="Oval 331"/>
                <p:cNvSpPr>
                  <a:spLocks noChangeArrowheads="1"/>
                </p:cNvSpPr>
                <p:nvPr/>
              </p:nvSpPr>
              <p:spPr bwMode="auto">
                <a:xfrm>
                  <a:off x="331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12" name="Oval 332"/>
                <p:cNvSpPr>
                  <a:spLocks noChangeArrowheads="1"/>
                </p:cNvSpPr>
                <p:nvPr/>
              </p:nvSpPr>
              <p:spPr bwMode="auto">
                <a:xfrm>
                  <a:off x="350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13" name="Oval 333"/>
                <p:cNvSpPr>
                  <a:spLocks noChangeArrowheads="1"/>
                </p:cNvSpPr>
                <p:nvPr/>
              </p:nvSpPr>
              <p:spPr bwMode="auto">
                <a:xfrm>
                  <a:off x="369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14" name="Oval 334"/>
                <p:cNvSpPr>
                  <a:spLocks noChangeArrowheads="1"/>
                </p:cNvSpPr>
                <p:nvPr/>
              </p:nvSpPr>
              <p:spPr bwMode="auto">
                <a:xfrm>
                  <a:off x="388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15" name="Oval 335"/>
                <p:cNvSpPr>
                  <a:spLocks noChangeArrowheads="1"/>
                </p:cNvSpPr>
                <p:nvPr/>
              </p:nvSpPr>
              <p:spPr bwMode="auto">
                <a:xfrm>
                  <a:off x="408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16" name="Oval 336"/>
                <p:cNvSpPr>
                  <a:spLocks noChangeArrowheads="1"/>
                </p:cNvSpPr>
                <p:nvPr/>
              </p:nvSpPr>
              <p:spPr bwMode="auto">
                <a:xfrm>
                  <a:off x="427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17" name="Oval 337"/>
                <p:cNvSpPr>
                  <a:spLocks noChangeArrowheads="1"/>
                </p:cNvSpPr>
                <p:nvPr/>
              </p:nvSpPr>
              <p:spPr bwMode="auto">
                <a:xfrm>
                  <a:off x="446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18" name="Oval 338"/>
                <p:cNvSpPr>
                  <a:spLocks noChangeArrowheads="1"/>
                </p:cNvSpPr>
                <p:nvPr/>
              </p:nvSpPr>
              <p:spPr bwMode="auto">
                <a:xfrm>
                  <a:off x="465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19" name="Oval 339"/>
                <p:cNvSpPr>
                  <a:spLocks noChangeArrowheads="1"/>
                </p:cNvSpPr>
                <p:nvPr/>
              </p:nvSpPr>
              <p:spPr bwMode="auto">
                <a:xfrm>
                  <a:off x="484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97620" name="Group 340"/>
              <p:cNvGrpSpPr>
                <a:grpSpLocks/>
              </p:cNvGrpSpPr>
              <p:nvPr/>
            </p:nvGrpSpPr>
            <p:grpSpPr bwMode="auto">
              <a:xfrm>
                <a:off x="2736" y="2976"/>
                <a:ext cx="2208" cy="96"/>
                <a:chOff x="2736" y="3168"/>
                <a:chExt cx="2208" cy="96"/>
              </a:xfrm>
            </p:grpSpPr>
            <p:sp>
              <p:nvSpPr>
                <p:cNvPr id="97621" name="Oval 341"/>
                <p:cNvSpPr>
                  <a:spLocks noChangeArrowheads="1"/>
                </p:cNvSpPr>
                <p:nvPr/>
              </p:nvSpPr>
              <p:spPr bwMode="auto">
                <a:xfrm>
                  <a:off x="273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22" name="Oval 342"/>
                <p:cNvSpPr>
                  <a:spLocks noChangeArrowheads="1"/>
                </p:cNvSpPr>
                <p:nvPr/>
              </p:nvSpPr>
              <p:spPr bwMode="auto">
                <a:xfrm>
                  <a:off x="292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23" name="Oval 343"/>
                <p:cNvSpPr>
                  <a:spLocks noChangeArrowheads="1"/>
                </p:cNvSpPr>
                <p:nvPr/>
              </p:nvSpPr>
              <p:spPr bwMode="auto">
                <a:xfrm>
                  <a:off x="312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24" name="Oval 344"/>
                <p:cNvSpPr>
                  <a:spLocks noChangeArrowheads="1"/>
                </p:cNvSpPr>
                <p:nvPr/>
              </p:nvSpPr>
              <p:spPr bwMode="auto">
                <a:xfrm>
                  <a:off x="331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25" name="Oval 345"/>
                <p:cNvSpPr>
                  <a:spLocks noChangeArrowheads="1"/>
                </p:cNvSpPr>
                <p:nvPr/>
              </p:nvSpPr>
              <p:spPr bwMode="auto">
                <a:xfrm>
                  <a:off x="350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26" name="Oval 346"/>
                <p:cNvSpPr>
                  <a:spLocks noChangeArrowheads="1"/>
                </p:cNvSpPr>
                <p:nvPr/>
              </p:nvSpPr>
              <p:spPr bwMode="auto">
                <a:xfrm>
                  <a:off x="369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27" name="Oval 347"/>
                <p:cNvSpPr>
                  <a:spLocks noChangeArrowheads="1"/>
                </p:cNvSpPr>
                <p:nvPr/>
              </p:nvSpPr>
              <p:spPr bwMode="auto">
                <a:xfrm>
                  <a:off x="388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28" name="Oval 348"/>
                <p:cNvSpPr>
                  <a:spLocks noChangeArrowheads="1"/>
                </p:cNvSpPr>
                <p:nvPr/>
              </p:nvSpPr>
              <p:spPr bwMode="auto">
                <a:xfrm>
                  <a:off x="408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29" name="Oval 349"/>
                <p:cNvSpPr>
                  <a:spLocks noChangeArrowheads="1"/>
                </p:cNvSpPr>
                <p:nvPr/>
              </p:nvSpPr>
              <p:spPr bwMode="auto">
                <a:xfrm>
                  <a:off x="427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30" name="Oval 350"/>
                <p:cNvSpPr>
                  <a:spLocks noChangeArrowheads="1"/>
                </p:cNvSpPr>
                <p:nvPr/>
              </p:nvSpPr>
              <p:spPr bwMode="auto">
                <a:xfrm>
                  <a:off x="446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31" name="Oval 351"/>
                <p:cNvSpPr>
                  <a:spLocks noChangeArrowheads="1"/>
                </p:cNvSpPr>
                <p:nvPr/>
              </p:nvSpPr>
              <p:spPr bwMode="auto">
                <a:xfrm>
                  <a:off x="465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32" name="Oval 352"/>
                <p:cNvSpPr>
                  <a:spLocks noChangeArrowheads="1"/>
                </p:cNvSpPr>
                <p:nvPr/>
              </p:nvSpPr>
              <p:spPr bwMode="auto">
                <a:xfrm>
                  <a:off x="484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97633" name="Group 353"/>
              <p:cNvGrpSpPr>
                <a:grpSpLocks/>
              </p:cNvGrpSpPr>
              <p:nvPr/>
            </p:nvGrpSpPr>
            <p:grpSpPr bwMode="auto">
              <a:xfrm>
                <a:off x="2736" y="2784"/>
                <a:ext cx="2208" cy="96"/>
                <a:chOff x="2736" y="3168"/>
                <a:chExt cx="2208" cy="96"/>
              </a:xfrm>
            </p:grpSpPr>
            <p:sp>
              <p:nvSpPr>
                <p:cNvPr id="97634" name="Oval 354"/>
                <p:cNvSpPr>
                  <a:spLocks noChangeArrowheads="1"/>
                </p:cNvSpPr>
                <p:nvPr/>
              </p:nvSpPr>
              <p:spPr bwMode="auto">
                <a:xfrm>
                  <a:off x="273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35" name="Oval 355"/>
                <p:cNvSpPr>
                  <a:spLocks noChangeArrowheads="1"/>
                </p:cNvSpPr>
                <p:nvPr/>
              </p:nvSpPr>
              <p:spPr bwMode="auto">
                <a:xfrm>
                  <a:off x="292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36" name="Oval 356"/>
                <p:cNvSpPr>
                  <a:spLocks noChangeArrowheads="1"/>
                </p:cNvSpPr>
                <p:nvPr/>
              </p:nvSpPr>
              <p:spPr bwMode="auto">
                <a:xfrm>
                  <a:off x="312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37" name="Oval 357"/>
                <p:cNvSpPr>
                  <a:spLocks noChangeArrowheads="1"/>
                </p:cNvSpPr>
                <p:nvPr/>
              </p:nvSpPr>
              <p:spPr bwMode="auto">
                <a:xfrm>
                  <a:off x="331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38" name="Oval 358"/>
                <p:cNvSpPr>
                  <a:spLocks noChangeArrowheads="1"/>
                </p:cNvSpPr>
                <p:nvPr/>
              </p:nvSpPr>
              <p:spPr bwMode="auto">
                <a:xfrm>
                  <a:off x="350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39" name="Oval 359"/>
                <p:cNvSpPr>
                  <a:spLocks noChangeArrowheads="1"/>
                </p:cNvSpPr>
                <p:nvPr/>
              </p:nvSpPr>
              <p:spPr bwMode="auto">
                <a:xfrm>
                  <a:off x="369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40" name="Oval 360"/>
                <p:cNvSpPr>
                  <a:spLocks noChangeArrowheads="1"/>
                </p:cNvSpPr>
                <p:nvPr/>
              </p:nvSpPr>
              <p:spPr bwMode="auto">
                <a:xfrm>
                  <a:off x="388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41" name="Oval 361"/>
                <p:cNvSpPr>
                  <a:spLocks noChangeArrowheads="1"/>
                </p:cNvSpPr>
                <p:nvPr/>
              </p:nvSpPr>
              <p:spPr bwMode="auto">
                <a:xfrm>
                  <a:off x="408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42" name="Oval 362"/>
                <p:cNvSpPr>
                  <a:spLocks noChangeArrowheads="1"/>
                </p:cNvSpPr>
                <p:nvPr/>
              </p:nvSpPr>
              <p:spPr bwMode="auto">
                <a:xfrm>
                  <a:off x="427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43" name="Oval 363"/>
                <p:cNvSpPr>
                  <a:spLocks noChangeArrowheads="1"/>
                </p:cNvSpPr>
                <p:nvPr/>
              </p:nvSpPr>
              <p:spPr bwMode="auto">
                <a:xfrm>
                  <a:off x="446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44" name="Oval 364"/>
                <p:cNvSpPr>
                  <a:spLocks noChangeArrowheads="1"/>
                </p:cNvSpPr>
                <p:nvPr/>
              </p:nvSpPr>
              <p:spPr bwMode="auto">
                <a:xfrm>
                  <a:off x="465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45" name="Oval 365"/>
                <p:cNvSpPr>
                  <a:spLocks noChangeArrowheads="1"/>
                </p:cNvSpPr>
                <p:nvPr/>
              </p:nvSpPr>
              <p:spPr bwMode="auto">
                <a:xfrm>
                  <a:off x="484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97646" name="Group 366"/>
              <p:cNvGrpSpPr>
                <a:grpSpLocks/>
              </p:cNvGrpSpPr>
              <p:nvPr/>
            </p:nvGrpSpPr>
            <p:grpSpPr bwMode="auto">
              <a:xfrm>
                <a:off x="2736" y="2592"/>
                <a:ext cx="2208" cy="96"/>
                <a:chOff x="2736" y="3168"/>
                <a:chExt cx="2208" cy="96"/>
              </a:xfrm>
            </p:grpSpPr>
            <p:sp>
              <p:nvSpPr>
                <p:cNvPr id="97647" name="Oval 367"/>
                <p:cNvSpPr>
                  <a:spLocks noChangeArrowheads="1"/>
                </p:cNvSpPr>
                <p:nvPr/>
              </p:nvSpPr>
              <p:spPr bwMode="auto">
                <a:xfrm>
                  <a:off x="273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48" name="Oval 368"/>
                <p:cNvSpPr>
                  <a:spLocks noChangeArrowheads="1"/>
                </p:cNvSpPr>
                <p:nvPr/>
              </p:nvSpPr>
              <p:spPr bwMode="auto">
                <a:xfrm>
                  <a:off x="292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49" name="Oval 369"/>
                <p:cNvSpPr>
                  <a:spLocks noChangeArrowheads="1"/>
                </p:cNvSpPr>
                <p:nvPr/>
              </p:nvSpPr>
              <p:spPr bwMode="auto">
                <a:xfrm>
                  <a:off x="312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50" name="Oval 370"/>
                <p:cNvSpPr>
                  <a:spLocks noChangeArrowheads="1"/>
                </p:cNvSpPr>
                <p:nvPr/>
              </p:nvSpPr>
              <p:spPr bwMode="auto">
                <a:xfrm>
                  <a:off x="331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51" name="Oval 371"/>
                <p:cNvSpPr>
                  <a:spLocks noChangeArrowheads="1"/>
                </p:cNvSpPr>
                <p:nvPr/>
              </p:nvSpPr>
              <p:spPr bwMode="auto">
                <a:xfrm>
                  <a:off x="350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52" name="Oval 372"/>
                <p:cNvSpPr>
                  <a:spLocks noChangeArrowheads="1"/>
                </p:cNvSpPr>
                <p:nvPr/>
              </p:nvSpPr>
              <p:spPr bwMode="auto">
                <a:xfrm>
                  <a:off x="369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53" name="Oval 373"/>
                <p:cNvSpPr>
                  <a:spLocks noChangeArrowheads="1"/>
                </p:cNvSpPr>
                <p:nvPr/>
              </p:nvSpPr>
              <p:spPr bwMode="auto">
                <a:xfrm>
                  <a:off x="388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54" name="Oval 374"/>
                <p:cNvSpPr>
                  <a:spLocks noChangeArrowheads="1"/>
                </p:cNvSpPr>
                <p:nvPr/>
              </p:nvSpPr>
              <p:spPr bwMode="auto">
                <a:xfrm>
                  <a:off x="408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55" name="Oval 375"/>
                <p:cNvSpPr>
                  <a:spLocks noChangeArrowheads="1"/>
                </p:cNvSpPr>
                <p:nvPr/>
              </p:nvSpPr>
              <p:spPr bwMode="auto">
                <a:xfrm>
                  <a:off x="427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56" name="Oval 376"/>
                <p:cNvSpPr>
                  <a:spLocks noChangeArrowheads="1"/>
                </p:cNvSpPr>
                <p:nvPr/>
              </p:nvSpPr>
              <p:spPr bwMode="auto">
                <a:xfrm>
                  <a:off x="446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57" name="Oval 377"/>
                <p:cNvSpPr>
                  <a:spLocks noChangeArrowheads="1"/>
                </p:cNvSpPr>
                <p:nvPr/>
              </p:nvSpPr>
              <p:spPr bwMode="auto">
                <a:xfrm>
                  <a:off x="465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58" name="Oval 378"/>
                <p:cNvSpPr>
                  <a:spLocks noChangeArrowheads="1"/>
                </p:cNvSpPr>
                <p:nvPr/>
              </p:nvSpPr>
              <p:spPr bwMode="auto">
                <a:xfrm>
                  <a:off x="484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97659" name="Group 379"/>
            <p:cNvGrpSpPr>
              <a:grpSpLocks/>
            </p:cNvGrpSpPr>
            <p:nvPr/>
          </p:nvGrpSpPr>
          <p:grpSpPr bwMode="auto">
            <a:xfrm>
              <a:off x="2736" y="1824"/>
              <a:ext cx="2208" cy="672"/>
              <a:chOff x="2736" y="2592"/>
              <a:chExt cx="2208" cy="672"/>
            </a:xfrm>
          </p:grpSpPr>
          <p:grpSp>
            <p:nvGrpSpPr>
              <p:cNvPr id="97660" name="Group 380"/>
              <p:cNvGrpSpPr>
                <a:grpSpLocks/>
              </p:cNvGrpSpPr>
              <p:nvPr/>
            </p:nvGrpSpPr>
            <p:grpSpPr bwMode="auto">
              <a:xfrm>
                <a:off x="2736" y="3168"/>
                <a:ext cx="2208" cy="96"/>
                <a:chOff x="2736" y="3168"/>
                <a:chExt cx="2208" cy="96"/>
              </a:xfrm>
            </p:grpSpPr>
            <p:sp>
              <p:nvSpPr>
                <p:cNvPr id="97661" name="Oval 381"/>
                <p:cNvSpPr>
                  <a:spLocks noChangeArrowheads="1"/>
                </p:cNvSpPr>
                <p:nvPr/>
              </p:nvSpPr>
              <p:spPr bwMode="auto">
                <a:xfrm>
                  <a:off x="273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62" name="Oval 382"/>
                <p:cNvSpPr>
                  <a:spLocks noChangeArrowheads="1"/>
                </p:cNvSpPr>
                <p:nvPr/>
              </p:nvSpPr>
              <p:spPr bwMode="auto">
                <a:xfrm>
                  <a:off x="292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63" name="Oval 383"/>
                <p:cNvSpPr>
                  <a:spLocks noChangeArrowheads="1"/>
                </p:cNvSpPr>
                <p:nvPr/>
              </p:nvSpPr>
              <p:spPr bwMode="auto">
                <a:xfrm>
                  <a:off x="312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64" name="Oval 384"/>
                <p:cNvSpPr>
                  <a:spLocks noChangeArrowheads="1"/>
                </p:cNvSpPr>
                <p:nvPr/>
              </p:nvSpPr>
              <p:spPr bwMode="auto">
                <a:xfrm>
                  <a:off x="331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65" name="Oval 385"/>
                <p:cNvSpPr>
                  <a:spLocks noChangeArrowheads="1"/>
                </p:cNvSpPr>
                <p:nvPr/>
              </p:nvSpPr>
              <p:spPr bwMode="auto">
                <a:xfrm>
                  <a:off x="350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66" name="Oval 386"/>
                <p:cNvSpPr>
                  <a:spLocks noChangeArrowheads="1"/>
                </p:cNvSpPr>
                <p:nvPr/>
              </p:nvSpPr>
              <p:spPr bwMode="auto">
                <a:xfrm>
                  <a:off x="369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67" name="Oval 387"/>
                <p:cNvSpPr>
                  <a:spLocks noChangeArrowheads="1"/>
                </p:cNvSpPr>
                <p:nvPr/>
              </p:nvSpPr>
              <p:spPr bwMode="auto">
                <a:xfrm>
                  <a:off x="388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68" name="Oval 388"/>
                <p:cNvSpPr>
                  <a:spLocks noChangeArrowheads="1"/>
                </p:cNvSpPr>
                <p:nvPr/>
              </p:nvSpPr>
              <p:spPr bwMode="auto">
                <a:xfrm>
                  <a:off x="408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69" name="Oval 389"/>
                <p:cNvSpPr>
                  <a:spLocks noChangeArrowheads="1"/>
                </p:cNvSpPr>
                <p:nvPr/>
              </p:nvSpPr>
              <p:spPr bwMode="auto">
                <a:xfrm>
                  <a:off x="427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70" name="Oval 390"/>
                <p:cNvSpPr>
                  <a:spLocks noChangeArrowheads="1"/>
                </p:cNvSpPr>
                <p:nvPr/>
              </p:nvSpPr>
              <p:spPr bwMode="auto">
                <a:xfrm>
                  <a:off x="446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71" name="Oval 391"/>
                <p:cNvSpPr>
                  <a:spLocks noChangeArrowheads="1"/>
                </p:cNvSpPr>
                <p:nvPr/>
              </p:nvSpPr>
              <p:spPr bwMode="auto">
                <a:xfrm>
                  <a:off x="465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72" name="Oval 392"/>
                <p:cNvSpPr>
                  <a:spLocks noChangeArrowheads="1"/>
                </p:cNvSpPr>
                <p:nvPr/>
              </p:nvSpPr>
              <p:spPr bwMode="auto">
                <a:xfrm>
                  <a:off x="484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97673" name="Group 393"/>
              <p:cNvGrpSpPr>
                <a:grpSpLocks/>
              </p:cNvGrpSpPr>
              <p:nvPr/>
            </p:nvGrpSpPr>
            <p:grpSpPr bwMode="auto">
              <a:xfrm>
                <a:off x="2736" y="2976"/>
                <a:ext cx="2208" cy="96"/>
                <a:chOff x="2736" y="3168"/>
                <a:chExt cx="2208" cy="96"/>
              </a:xfrm>
            </p:grpSpPr>
            <p:sp>
              <p:nvSpPr>
                <p:cNvPr id="97674" name="Oval 394"/>
                <p:cNvSpPr>
                  <a:spLocks noChangeArrowheads="1"/>
                </p:cNvSpPr>
                <p:nvPr/>
              </p:nvSpPr>
              <p:spPr bwMode="auto">
                <a:xfrm>
                  <a:off x="273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75" name="Oval 395"/>
                <p:cNvSpPr>
                  <a:spLocks noChangeArrowheads="1"/>
                </p:cNvSpPr>
                <p:nvPr/>
              </p:nvSpPr>
              <p:spPr bwMode="auto">
                <a:xfrm>
                  <a:off x="292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76" name="Oval 396"/>
                <p:cNvSpPr>
                  <a:spLocks noChangeArrowheads="1"/>
                </p:cNvSpPr>
                <p:nvPr/>
              </p:nvSpPr>
              <p:spPr bwMode="auto">
                <a:xfrm>
                  <a:off x="312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77" name="Oval 397"/>
                <p:cNvSpPr>
                  <a:spLocks noChangeArrowheads="1"/>
                </p:cNvSpPr>
                <p:nvPr/>
              </p:nvSpPr>
              <p:spPr bwMode="auto">
                <a:xfrm>
                  <a:off x="331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78" name="Oval 398"/>
                <p:cNvSpPr>
                  <a:spLocks noChangeArrowheads="1"/>
                </p:cNvSpPr>
                <p:nvPr/>
              </p:nvSpPr>
              <p:spPr bwMode="auto">
                <a:xfrm>
                  <a:off x="350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79" name="Oval 399"/>
                <p:cNvSpPr>
                  <a:spLocks noChangeArrowheads="1"/>
                </p:cNvSpPr>
                <p:nvPr/>
              </p:nvSpPr>
              <p:spPr bwMode="auto">
                <a:xfrm>
                  <a:off x="369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80" name="Oval 400"/>
                <p:cNvSpPr>
                  <a:spLocks noChangeArrowheads="1"/>
                </p:cNvSpPr>
                <p:nvPr/>
              </p:nvSpPr>
              <p:spPr bwMode="auto">
                <a:xfrm>
                  <a:off x="388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81" name="Oval 401"/>
                <p:cNvSpPr>
                  <a:spLocks noChangeArrowheads="1"/>
                </p:cNvSpPr>
                <p:nvPr/>
              </p:nvSpPr>
              <p:spPr bwMode="auto">
                <a:xfrm>
                  <a:off x="408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82" name="Oval 402"/>
                <p:cNvSpPr>
                  <a:spLocks noChangeArrowheads="1"/>
                </p:cNvSpPr>
                <p:nvPr/>
              </p:nvSpPr>
              <p:spPr bwMode="auto">
                <a:xfrm>
                  <a:off x="427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83" name="Oval 403"/>
                <p:cNvSpPr>
                  <a:spLocks noChangeArrowheads="1"/>
                </p:cNvSpPr>
                <p:nvPr/>
              </p:nvSpPr>
              <p:spPr bwMode="auto">
                <a:xfrm>
                  <a:off x="446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84" name="Oval 404"/>
                <p:cNvSpPr>
                  <a:spLocks noChangeArrowheads="1"/>
                </p:cNvSpPr>
                <p:nvPr/>
              </p:nvSpPr>
              <p:spPr bwMode="auto">
                <a:xfrm>
                  <a:off x="465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85" name="Oval 405"/>
                <p:cNvSpPr>
                  <a:spLocks noChangeArrowheads="1"/>
                </p:cNvSpPr>
                <p:nvPr/>
              </p:nvSpPr>
              <p:spPr bwMode="auto">
                <a:xfrm>
                  <a:off x="484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97686" name="Group 406"/>
              <p:cNvGrpSpPr>
                <a:grpSpLocks/>
              </p:cNvGrpSpPr>
              <p:nvPr/>
            </p:nvGrpSpPr>
            <p:grpSpPr bwMode="auto">
              <a:xfrm>
                <a:off x="2736" y="2784"/>
                <a:ext cx="2208" cy="96"/>
                <a:chOff x="2736" y="3168"/>
                <a:chExt cx="2208" cy="96"/>
              </a:xfrm>
            </p:grpSpPr>
            <p:sp>
              <p:nvSpPr>
                <p:cNvPr id="97687" name="Oval 407"/>
                <p:cNvSpPr>
                  <a:spLocks noChangeArrowheads="1"/>
                </p:cNvSpPr>
                <p:nvPr/>
              </p:nvSpPr>
              <p:spPr bwMode="auto">
                <a:xfrm>
                  <a:off x="273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88" name="Oval 408"/>
                <p:cNvSpPr>
                  <a:spLocks noChangeArrowheads="1"/>
                </p:cNvSpPr>
                <p:nvPr/>
              </p:nvSpPr>
              <p:spPr bwMode="auto">
                <a:xfrm>
                  <a:off x="292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89" name="Oval 409"/>
                <p:cNvSpPr>
                  <a:spLocks noChangeArrowheads="1"/>
                </p:cNvSpPr>
                <p:nvPr/>
              </p:nvSpPr>
              <p:spPr bwMode="auto">
                <a:xfrm>
                  <a:off x="312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90" name="Oval 410"/>
                <p:cNvSpPr>
                  <a:spLocks noChangeArrowheads="1"/>
                </p:cNvSpPr>
                <p:nvPr/>
              </p:nvSpPr>
              <p:spPr bwMode="auto">
                <a:xfrm>
                  <a:off x="331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91" name="Oval 411"/>
                <p:cNvSpPr>
                  <a:spLocks noChangeArrowheads="1"/>
                </p:cNvSpPr>
                <p:nvPr/>
              </p:nvSpPr>
              <p:spPr bwMode="auto">
                <a:xfrm>
                  <a:off x="350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92" name="Oval 412"/>
                <p:cNvSpPr>
                  <a:spLocks noChangeArrowheads="1"/>
                </p:cNvSpPr>
                <p:nvPr/>
              </p:nvSpPr>
              <p:spPr bwMode="auto">
                <a:xfrm>
                  <a:off x="369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93" name="Oval 413"/>
                <p:cNvSpPr>
                  <a:spLocks noChangeArrowheads="1"/>
                </p:cNvSpPr>
                <p:nvPr/>
              </p:nvSpPr>
              <p:spPr bwMode="auto">
                <a:xfrm>
                  <a:off x="388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94" name="Oval 414"/>
                <p:cNvSpPr>
                  <a:spLocks noChangeArrowheads="1"/>
                </p:cNvSpPr>
                <p:nvPr/>
              </p:nvSpPr>
              <p:spPr bwMode="auto">
                <a:xfrm>
                  <a:off x="408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95" name="Oval 415"/>
                <p:cNvSpPr>
                  <a:spLocks noChangeArrowheads="1"/>
                </p:cNvSpPr>
                <p:nvPr/>
              </p:nvSpPr>
              <p:spPr bwMode="auto">
                <a:xfrm>
                  <a:off x="427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96" name="Oval 416"/>
                <p:cNvSpPr>
                  <a:spLocks noChangeArrowheads="1"/>
                </p:cNvSpPr>
                <p:nvPr/>
              </p:nvSpPr>
              <p:spPr bwMode="auto">
                <a:xfrm>
                  <a:off x="446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97" name="Oval 417"/>
                <p:cNvSpPr>
                  <a:spLocks noChangeArrowheads="1"/>
                </p:cNvSpPr>
                <p:nvPr/>
              </p:nvSpPr>
              <p:spPr bwMode="auto">
                <a:xfrm>
                  <a:off x="465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98" name="Oval 418"/>
                <p:cNvSpPr>
                  <a:spLocks noChangeArrowheads="1"/>
                </p:cNvSpPr>
                <p:nvPr/>
              </p:nvSpPr>
              <p:spPr bwMode="auto">
                <a:xfrm>
                  <a:off x="484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97699" name="Group 419"/>
              <p:cNvGrpSpPr>
                <a:grpSpLocks/>
              </p:cNvGrpSpPr>
              <p:nvPr/>
            </p:nvGrpSpPr>
            <p:grpSpPr bwMode="auto">
              <a:xfrm>
                <a:off x="2736" y="2592"/>
                <a:ext cx="2208" cy="96"/>
                <a:chOff x="2736" y="3168"/>
                <a:chExt cx="2208" cy="96"/>
              </a:xfrm>
            </p:grpSpPr>
            <p:sp>
              <p:nvSpPr>
                <p:cNvPr id="97700" name="Oval 420"/>
                <p:cNvSpPr>
                  <a:spLocks noChangeArrowheads="1"/>
                </p:cNvSpPr>
                <p:nvPr/>
              </p:nvSpPr>
              <p:spPr bwMode="auto">
                <a:xfrm>
                  <a:off x="273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701" name="Oval 421"/>
                <p:cNvSpPr>
                  <a:spLocks noChangeArrowheads="1"/>
                </p:cNvSpPr>
                <p:nvPr/>
              </p:nvSpPr>
              <p:spPr bwMode="auto">
                <a:xfrm>
                  <a:off x="292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702" name="Oval 422"/>
                <p:cNvSpPr>
                  <a:spLocks noChangeArrowheads="1"/>
                </p:cNvSpPr>
                <p:nvPr/>
              </p:nvSpPr>
              <p:spPr bwMode="auto">
                <a:xfrm>
                  <a:off x="312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703" name="Oval 423"/>
                <p:cNvSpPr>
                  <a:spLocks noChangeArrowheads="1"/>
                </p:cNvSpPr>
                <p:nvPr/>
              </p:nvSpPr>
              <p:spPr bwMode="auto">
                <a:xfrm>
                  <a:off x="331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704" name="Oval 424"/>
                <p:cNvSpPr>
                  <a:spLocks noChangeArrowheads="1"/>
                </p:cNvSpPr>
                <p:nvPr/>
              </p:nvSpPr>
              <p:spPr bwMode="auto">
                <a:xfrm>
                  <a:off x="350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705" name="Oval 425"/>
                <p:cNvSpPr>
                  <a:spLocks noChangeArrowheads="1"/>
                </p:cNvSpPr>
                <p:nvPr/>
              </p:nvSpPr>
              <p:spPr bwMode="auto">
                <a:xfrm>
                  <a:off x="369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706" name="Oval 426"/>
                <p:cNvSpPr>
                  <a:spLocks noChangeArrowheads="1"/>
                </p:cNvSpPr>
                <p:nvPr/>
              </p:nvSpPr>
              <p:spPr bwMode="auto">
                <a:xfrm>
                  <a:off x="388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707" name="Oval 427"/>
                <p:cNvSpPr>
                  <a:spLocks noChangeArrowheads="1"/>
                </p:cNvSpPr>
                <p:nvPr/>
              </p:nvSpPr>
              <p:spPr bwMode="auto">
                <a:xfrm>
                  <a:off x="408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708" name="Oval 428"/>
                <p:cNvSpPr>
                  <a:spLocks noChangeArrowheads="1"/>
                </p:cNvSpPr>
                <p:nvPr/>
              </p:nvSpPr>
              <p:spPr bwMode="auto">
                <a:xfrm>
                  <a:off x="427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709" name="Oval 429"/>
                <p:cNvSpPr>
                  <a:spLocks noChangeArrowheads="1"/>
                </p:cNvSpPr>
                <p:nvPr/>
              </p:nvSpPr>
              <p:spPr bwMode="auto">
                <a:xfrm>
                  <a:off x="446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710" name="Oval 430"/>
                <p:cNvSpPr>
                  <a:spLocks noChangeArrowheads="1"/>
                </p:cNvSpPr>
                <p:nvPr/>
              </p:nvSpPr>
              <p:spPr bwMode="auto">
                <a:xfrm>
                  <a:off x="465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711" name="Oval 431"/>
                <p:cNvSpPr>
                  <a:spLocks noChangeArrowheads="1"/>
                </p:cNvSpPr>
                <p:nvPr/>
              </p:nvSpPr>
              <p:spPr bwMode="auto">
                <a:xfrm>
                  <a:off x="484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97712" name="Group 432"/>
            <p:cNvGrpSpPr>
              <a:grpSpLocks/>
            </p:cNvGrpSpPr>
            <p:nvPr/>
          </p:nvGrpSpPr>
          <p:grpSpPr bwMode="auto">
            <a:xfrm>
              <a:off x="2736" y="1632"/>
              <a:ext cx="2208" cy="96"/>
              <a:chOff x="2736" y="3168"/>
              <a:chExt cx="2208" cy="96"/>
            </a:xfrm>
          </p:grpSpPr>
          <p:sp>
            <p:nvSpPr>
              <p:cNvPr id="97713" name="Oval 433"/>
              <p:cNvSpPr>
                <a:spLocks noChangeArrowheads="1"/>
              </p:cNvSpPr>
              <p:nvPr/>
            </p:nvSpPr>
            <p:spPr bwMode="auto">
              <a:xfrm>
                <a:off x="2736" y="3168"/>
                <a:ext cx="96" cy="9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714" name="Oval 434"/>
              <p:cNvSpPr>
                <a:spLocks noChangeArrowheads="1"/>
              </p:cNvSpPr>
              <p:nvPr/>
            </p:nvSpPr>
            <p:spPr bwMode="auto">
              <a:xfrm>
                <a:off x="2928" y="3168"/>
                <a:ext cx="96" cy="9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715" name="Oval 435"/>
              <p:cNvSpPr>
                <a:spLocks noChangeArrowheads="1"/>
              </p:cNvSpPr>
              <p:nvPr/>
            </p:nvSpPr>
            <p:spPr bwMode="auto">
              <a:xfrm>
                <a:off x="3120" y="3168"/>
                <a:ext cx="96" cy="9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716" name="Oval 436"/>
              <p:cNvSpPr>
                <a:spLocks noChangeArrowheads="1"/>
              </p:cNvSpPr>
              <p:nvPr/>
            </p:nvSpPr>
            <p:spPr bwMode="auto">
              <a:xfrm>
                <a:off x="3312" y="3168"/>
                <a:ext cx="96" cy="9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717" name="Oval 437"/>
              <p:cNvSpPr>
                <a:spLocks noChangeArrowheads="1"/>
              </p:cNvSpPr>
              <p:nvPr/>
            </p:nvSpPr>
            <p:spPr bwMode="auto">
              <a:xfrm>
                <a:off x="3504" y="3168"/>
                <a:ext cx="96" cy="9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718" name="Oval 438"/>
              <p:cNvSpPr>
                <a:spLocks noChangeArrowheads="1"/>
              </p:cNvSpPr>
              <p:nvPr/>
            </p:nvSpPr>
            <p:spPr bwMode="auto">
              <a:xfrm>
                <a:off x="3696" y="3168"/>
                <a:ext cx="96" cy="9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719" name="Oval 439"/>
              <p:cNvSpPr>
                <a:spLocks noChangeArrowheads="1"/>
              </p:cNvSpPr>
              <p:nvPr/>
            </p:nvSpPr>
            <p:spPr bwMode="auto">
              <a:xfrm>
                <a:off x="3888" y="3168"/>
                <a:ext cx="96" cy="9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720" name="Oval 440"/>
              <p:cNvSpPr>
                <a:spLocks noChangeArrowheads="1"/>
              </p:cNvSpPr>
              <p:nvPr/>
            </p:nvSpPr>
            <p:spPr bwMode="auto">
              <a:xfrm>
                <a:off x="4080" y="3168"/>
                <a:ext cx="96" cy="9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721" name="Oval 441"/>
              <p:cNvSpPr>
                <a:spLocks noChangeArrowheads="1"/>
              </p:cNvSpPr>
              <p:nvPr/>
            </p:nvSpPr>
            <p:spPr bwMode="auto">
              <a:xfrm>
                <a:off x="4272" y="3168"/>
                <a:ext cx="96" cy="9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722" name="Oval 442"/>
              <p:cNvSpPr>
                <a:spLocks noChangeArrowheads="1"/>
              </p:cNvSpPr>
              <p:nvPr/>
            </p:nvSpPr>
            <p:spPr bwMode="auto">
              <a:xfrm>
                <a:off x="4464" y="3168"/>
                <a:ext cx="96" cy="9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723" name="Oval 443"/>
              <p:cNvSpPr>
                <a:spLocks noChangeArrowheads="1"/>
              </p:cNvSpPr>
              <p:nvPr/>
            </p:nvSpPr>
            <p:spPr bwMode="auto">
              <a:xfrm>
                <a:off x="4656" y="3168"/>
                <a:ext cx="96" cy="9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724" name="Oval 444"/>
              <p:cNvSpPr>
                <a:spLocks noChangeArrowheads="1"/>
              </p:cNvSpPr>
              <p:nvPr/>
            </p:nvSpPr>
            <p:spPr bwMode="auto">
              <a:xfrm>
                <a:off x="4848" y="3168"/>
                <a:ext cx="96" cy="9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7725" name="Group 445"/>
            <p:cNvGrpSpPr>
              <a:grpSpLocks/>
            </p:cNvGrpSpPr>
            <p:nvPr/>
          </p:nvGrpSpPr>
          <p:grpSpPr bwMode="auto">
            <a:xfrm>
              <a:off x="2736" y="1440"/>
              <a:ext cx="2208" cy="96"/>
              <a:chOff x="2736" y="3168"/>
              <a:chExt cx="2208" cy="96"/>
            </a:xfrm>
          </p:grpSpPr>
          <p:sp>
            <p:nvSpPr>
              <p:cNvPr id="97726" name="Oval 446"/>
              <p:cNvSpPr>
                <a:spLocks noChangeArrowheads="1"/>
              </p:cNvSpPr>
              <p:nvPr/>
            </p:nvSpPr>
            <p:spPr bwMode="auto">
              <a:xfrm>
                <a:off x="2736" y="3168"/>
                <a:ext cx="96" cy="9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727" name="Oval 447"/>
              <p:cNvSpPr>
                <a:spLocks noChangeArrowheads="1"/>
              </p:cNvSpPr>
              <p:nvPr/>
            </p:nvSpPr>
            <p:spPr bwMode="auto">
              <a:xfrm>
                <a:off x="2928" y="3168"/>
                <a:ext cx="96" cy="9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728" name="Oval 448"/>
              <p:cNvSpPr>
                <a:spLocks noChangeArrowheads="1"/>
              </p:cNvSpPr>
              <p:nvPr/>
            </p:nvSpPr>
            <p:spPr bwMode="auto">
              <a:xfrm>
                <a:off x="3120" y="3168"/>
                <a:ext cx="96" cy="9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729" name="Oval 449"/>
              <p:cNvSpPr>
                <a:spLocks noChangeArrowheads="1"/>
              </p:cNvSpPr>
              <p:nvPr/>
            </p:nvSpPr>
            <p:spPr bwMode="auto">
              <a:xfrm>
                <a:off x="3312" y="3168"/>
                <a:ext cx="96" cy="9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730" name="Oval 450"/>
              <p:cNvSpPr>
                <a:spLocks noChangeArrowheads="1"/>
              </p:cNvSpPr>
              <p:nvPr/>
            </p:nvSpPr>
            <p:spPr bwMode="auto">
              <a:xfrm>
                <a:off x="3504" y="3168"/>
                <a:ext cx="96" cy="9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731" name="Oval 451"/>
              <p:cNvSpPr>
                <a:spLocks noChangeArrowheads="1"/>
              </p:cNvSpPr>
              <p:nvPr/>
            </p:nvSpPr>
            <p:spPr bwMode="auto">
              <a:xfrm>
                <a:off x="3696" y="3168"/>
                <a:ext cx="96" cy="9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732" name="Oval 452"/>
              <p:cNvSpPr>
                <a:spLocks noChangeArrowheads="1"/>
              </p:cNvSpPr>
              <p:nvPr/>
            </p:nvSpPr>
            <p:spPr bwMode="auto">
              <a:xfrm>
                <a:off x="3888" y="3168"/>
                <a:ext cx="96" cy="9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733" name="Oval 453"/>
              <p:cNvSpPr>
                <a:spLocks noChangeArrowheads="1"/>
              </p:cNvSpPr>
              <p:nvPr/>
            </p:nvSpPr>
            <p:spPr bwMode="auto">
              <a:xfrm>
                <a:off x="4080" y="3168"/>
                <a:ext cx="96" cy="9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734" name="Oval 454"/>
              <p:cNvSpPr>
                <a:spLocks noChangeArrowheads="1"/>
              </p:cNvSpPr>
              <p:nvPr/>
            </p:nvSpPr>
            <p:spPr bwMode="auto">
              <a:xfrm>
                <a:off x="4272" y="3168"/>
                <a:ext cx="96" cy="9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735" name="Oval 455"/>
              <p:cNvSpPr>
                <a:spLocks noChangeArrowheads="1"/>
              </p:cNvSpPr>
              <p:nvPr/>
            </p:nvSpPr>
            <p:spPr bwMode="auto">
              <a:xfrm>
                <a:off x="4464" y="3168"/>
                <a:ext cx="96" cy="9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736" name="Oval 456"/>
              <p:cNvSpPr>
                <a:spLocks noChangeArrowheads="1"/>
              </p:cNvSpPr>
              <p:nvPr/>
            </p:nvSpPr>
            <p:spPr bwMode="auto">
              <a:xfrm>
                <a:off x="4656" y="3168"/>
                <a:ext cx="96" cy="9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737" name="Oval 457"/>
              <p:cNvSpPr>
                <a:spLocks noChangeArrowheads="1"/>
              </p:cNvSpPr>
              <p:nvPr/>
            </p:nvSpPr>
            <p:spPr bwMode="auto">
              <a:xfrm>
                <a:off x="4848" y="3168"/>
                <a:ext cx="96" cy="9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97741" name="Line 461"/>
          <p:cNvSpPr>
            <a:spLocks noChangeShapeType="1"/>
          </p:cNvSpPr>
          <p:nvPr/>
        </p:nvSpPr>
        <p:spPr bwMode="auto">
          <a:xfrm>
            <a:off x="5072063" y="5810250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742" name="Line 462"/>
          <p:cNvSpPr>
            <a:spLocks noChangeShapeType="1"/>
          </p:cNvSpPr>
          <p:nvPr/>
        </p:nvSpPr>
        <p:spPr bwMode="auto">
          <a:xfrm>
            <a:off x="5349875" y="5810250"/>
            <a:ext cx="276225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743" name="Line 463"/>
          <p:cNvSpPr>
            <a:spLocks noChangeShapeType="1"/>
          </p:cNvSpPr>
          <p:nvPr/>
        </p:nvSpPr>
        <p:spPr bwMode="auto">
          <a:xfrm>
            <a:off x="5626100" y="5810250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746" name="Line 466"/>
          <p:cNvSpPr>
            <a:spLocks noChangeShapeType="1"/>
          </p:cNvSpPr>
          <p:nvPr/>
        </p:nvSpPr>
        <p:spPr bwMode="auto">
          <a:xfrm>
            <a:off x="6181725" y="5810250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747" name="Line 467"/>
          <p:cNvSpPr>
            <a:spLocks noChangeShapeType="1"/>
          </p:cNvSpPr>
          <p:nvPr/>
        </p:nvSpPr>
        <p:spPr bwMode="auto">
          <a:xfrm>
            <a:off x="6459538" y="5810250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749" name="Line 469"/>
          <p:cNvSpPr>
            <a:spLocks noChangeShapeType="1"/>
          </p:cNvSpPr>
          <p:nvPr/>
        </p:nvSpPr>
        <p:spPr bwMode="auto">
          <a:xfrm>
            <a:off x="6737350" y="5810250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751" name="Line 471"/>
          <p:cNvSpPr>
            <a:spLocks noChangeShapeType="1"/>
          </p:cNvSpPr>
          <p:nvPr/>
        </p:nvSpPr>
        <p:spPr bwMode="auto">
          <a:xfrm>
            <a:off x="7291388" y="5810250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753" name="Line 473"/>
          <p:cNvSpPr>
            <a:spLocks noChangeShapeType="1"/>
          </p:cNvSpPr>
          <p:nvPr/>
        </p:nvSpPr>
        <p:spPr bwMode="auto">
          <a:xfrm>
            <a:off x="7569200" y="5810250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754" name="Line 474"/>
          <p:cNvSpPr>
            <a:spLocks noChangeShapeType="1"/>
          </p:cNvSpPr>
          <p:nvPr/>
        </p:nvSpPr>
        <p:spPr bwMode="auto">
          <a:xfrm>
            <a:off x="7847013" y="5810250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757" name="Line 477"/>
          <p:cNvSpPr>
            <a:spLocks noChangeShapeType="1"/>
          </p:cNvSpPr>
          <p:nvPr/>
        </p:nvSpPr>
        <p:spPr bwMode="auto">
          <a:xfrm>
            <a:off x="5072063" y="5532438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758" name="Line 478"/>
          <p:cNvSpPr>
            <a:spLocks noChangeShapeType="1"/>
          </p:cNvSpPr>
          <p:nvPr/>
        </p:nvSpPr>
        <p:spPr bwMode="auto">
          <a:xfrm>
            <a:off x="5349875" y="5532438"/>
            <a:ext cx="276225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759" name="Line 479"/>
          <p:cNvSpPr>
            <a:spLocks noChangeShapeType="1"/>
          </p:cNvSpPr>
          <p:nvPr/>
        </p:nvSpPr>
        <p:spPr bwMode="auto">
          <a:xfrm>
            <a:off x="5626100" y="5532438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762" name="Line 482"/>
          <p:cNvSpPr>
            <a:spLocks noChangeShapeType="1"/>
          </p:cNvSpPr>
          <p:nvPr/>
        </p:nvSpPr>
        <p:spPr bwMode="auto">
          <a:xfrm>
            <a:off x="6181725" y="5532438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763" name="Line 483"/>
          <p:cNvSpPr>
            <a:spLocks noChangeShapeType="1"/>
          </p:cNvSpPr>
          <p:nvPr/>
        </p:nvSpPr>
        <p:spPr bwMode="auto">
          <a:xfrm>
            <a:off x="6459538" y="5532438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765" name="Line 485"/>
          <p:cNvSpPr>
            <a:spLocks noChangeShapeType="1"/>
          </p:cNvSpPr>
          <p:nvPr/>
        </p:nvSpPr>
        <p:spPr bwMode="auto">
          <a:xfrm>
            <a:off x="6737350" y="5532438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767" name="Line 487"/>
          <p:cNvSpPr>
            <a:spLocks noChangeShapeType="1"/>
          </p:cNvSpPr>
          <p:nvPr/>
        </p:nvSpPr>
        <p:spPr bwMode="auto">
          <a:xfrm>
            <a:off x="7291388" y="5532438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769" name="Line 489"/>
          <p:cNvSpPr>
            <a:spLocks noChangeShapeType="1"/>
          </p:cNvSpPr>
          <p:nvPr/>
        </p:nvSpPr>
        <p:spPr bwMode="auto">
          <a:xfrm>
            <a:off x="7569200" y="5532438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770" name="Line 490"/>
          <p:cNvSpPr>
            <a:spLocks noChangeShapeType="1"/>
          </p:cNvSpPr>
          <p:nvPr/>
        </p:nvSpPr>
        <p:spPr bwMode="auto">
          <a:xfrm>
            <a:off x="7847013" y="5532438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773" name="Line 493"/>
          <p:cNvSpPr>
            <a:spLocks noChangeShapeType="1"/>
          </p:cNvSpPr>
          <p:nvPr/>
        </p:nvSpPr>
        <p:spPr bwMode="auto">
          <a:xfrm>
            <a:off x="5072063" y="5254625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774" name="Line 494"/>
          <p:cNvSpPr>
            <a:spLocks noChangeShapeType="1"/>
          </p:cNvSpPr>
          <p:nvPr/>
        </p:nvSpPr>
        <p:spPr bwMode="auto">
          <a:xfrm>
            <a:off x="5349875" y="5254625"/>
            <a:ext cx="276225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775" name="Line 495"/>
          <p:cNvSpPr>
            <a:spLocks noChangeShapeType="1"/>
          </p:cNvSpPr>
          <p:nvPr/>
        </p:nvSpPr>
        <p:spPr bwMode="auto">
          <a:xfrm>
            <a:off x="5626100" y="5254625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778" name="Line 498"/>
          <p:cNvSpPr>
            <a:spLocks noChangeShapeType="1"/>
          </p:cNvSpPr>
          <p:nvPr/>
        </p:nvSpPr>
        <p:spPr bwMode="auto">
          <a:xfrm>
            <a:off x="6181725" y="5254625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779" name="Line 499"/>
          <p:cNvSpPr>
            <a:spLocks noChangeShapeType="1"/>
          </p:cNvSpPr>
          <p:nvPr/>
        </p:nvSpPr>
        <p:spPr bwMode="auto">
          <a:xfrm>
            <a:off x="6459538" y="5254625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781" name="Line 501"/>
          <p:cNvSpPr>
            <a:spLocks noChangeShapeType="1"/>
          </p:cNvSpPr>
          <p:nvPr/>
        </p:nvSpPr>
        <p:spPr bwMode="auto">
          <a:xfrm>
            <a:off x="6737350" y="5254625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783" name="Line 503"/>
          <p:cNvSpPr>
            <a:spLocks noChangeShapeType="1"/>
          </p:cNvSpPr>
          <p:nvPr/>
        </p:nvSpPr>
        <p:spPr bwMode="auto">
          <a:xfrm>
            <a:off x="7291388" y="5254625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785" name="Line 505"/>
          <p:cNvSpPr>
            <a:spLocks noChangeShapeType="1"/>
          </p:cNvSpPr>
          <p:nvPr/>
        </p:nvSpPr>
        <p:spPr bwMode="auto">
          <a:xfrm>
            <a:off x="7569200" y="5254625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786" name="Line 506"/>
          <p:cNvSpPr>
            <a:spLocks noChangeShapeType="1"/>
          </p:cNvSpPr>
          <p:nvPr/>
        </p:nvSpPr>
        <p:spPr bwMode="auto">
          <a:xfrm>
            <a:off x="7847013" y="5254625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789" name="Line 509"/>
          <p:cNvSpPr>
            <a:spLocks noChangeShapeType="1"/>
          </p:cNvSpPr>
          <p:nvPr/>
        </p:nvSpPr>
        <p:spPr bwMode="auto">
          <a:xfrm>
            <a:off x="5072063" y="4976813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790" name="Line 510"/>
          <p:cNvSpPr>
            <a:spLocks noChangeShapeType="1"/>
          </p:cNvSpPr>
          <p:nvPr/>
        </p:nvSpPr>
        <p:spPr bwMode="auto">
          <a:xfrm>
            <a:off x="5349875" y="4976813"/>
            <a:ext cx="276225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791" name="Line 511"/>
          <p:cNvSpPr>
            <a:spLocks noChangeShapeType="1"/>
          </p:cNvSpPr>
          <p:nvPr/>
        </p:nvSpPr>
        <p:spPr bwMode="auto">
          <a:xfrm>
            <a:off x="5626100" y="4976813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794" name="Line 514"/>
          <p:cNvSpPr>
            <a:spLocks noChangeShapeType="1"/>
          </p:cNvSpPr>
          <p:nvPr/>
        </p:nvSpPr>
        <p:spPr bwMode="auto">
          <a:xfrm>
            <a:off x="6181725" y="4976813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795" name="Line 515"/>
          <p:cNvSpPr>
            <a:spLocks noChangeShapeType="1"/>
          </p:cNvSpPr>
          <p:nvPr/>
        </p:nvSpPr>
        <p:spPr bwMode="auto">
          <a:xfrm>
            <a:off x="6459538" y="4976813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797" name="Line 517"/>
          <p:cNvSpPr>
            <a:spLocks noChangeShapeType="1"/>
          </p:cNvSpPr>
          <p:nvPr/>
        </p:nvSpPr>
        <p:spPr bwMode="auto">
          <a:xfrm>
            <a:off x="6737350" y="4976813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799" name="Line 519"/>
          <p:cNvSpPr>
            <a:spLocks noChangeShapeType="1"/>
          </p:cNvSpPr>
          <p:nvPr/>
        </p:nvSpPr>
        <p:spPr bwMode="auto">
          <a:xfrm>
            <a:off x="7291388" y="4976813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01" name="Line 521"/>
          <p:cNvSpPr>
            <a:spLocks noChangeShapeType="1"/>
          </p:cNvSpPr>
          <p:nvPr/>
        </p:nvSpPr>
        <p:spPr bwMode="auto">
          <a:xfrm>
            <a:off x="7569200" y="4976813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02" name="Line 522"/>
          <p:cNvSpPr>
            <a:spLocks noChangeShapeType="1"/>
          </p:cNvSpPr>
          <p:nvPr/>
        </p:nvSpPr>
        <p:spPr bwMode="auto">
          <a:xfrm>
            <a:off x="7847013" y="4976813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05" name="Line 525"/>
          <p:cNvSpPr>
            <a:spLocks noChangeShapeType="1"/>
          </p:cNvSpPr>
          <p:nvPr/>
        </p:nvSpPr>
        <p:spPr bwMode="auto">
          <a:xfrm>
            <a:off x="5072063" y="4699000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06" name="Line 526"/>
          <p:cNvSpPr>
            <a:spLocks noChangeShapeType="1"/>
          </p:cNvSpPr>
          <p:nvPr/>
        </p:nvSpPr>
        <p:spPr bwMode="auto">
          <a:xfrm>
            <a:off x="5349875" y="4699000"/>
            <a:ext cx="276225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07" name="Line 527"/>
          <p:cNvSpPr>
            <a:spLocks noChangeShapeType="1"/>
          </p:cNvSpPr>
          <p:nvPr/>
        </p:nvSpPr>
        <p:spPr bwMode="auto">
          <a:xfrm>
            <a:off x="5626100" y="4699000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10" name="Line 530"/>
          <p:cNvSpPr>
            <a:spLocks noChangeShapeType="1"/>
          </p:cNvSpPr>
          <p:nvPr/>
        </p:nvSpPr>
        <p:spPr bwMode="auto">
          <a:xfrm>
            <a:off x="6181725" y="4699000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11" name="Line 531"/>
          <p:cNvSpPr>
            <a:spLocks noChangeShapeType="1"/>
          </p:cNvSpPr>
          <p:nvPr/>
        </p:nvSpPr>
        <p:spPr bwMode="auto">
          <a:xfrm>
            <a:off x="6459538" y="4699000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13" name="Line 533"/>
          <p:cNvSpPr>
            <a:spLocks noChangeShapeType="1"/>
          </p:cNvSpPr>
          <p:nvPr/>
        </p:nvSpPr>
        <p:spPr bwMode="auto">
          <a:xfrm>
            <a:off x="6737350" y="4699000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15" name="Line 535"/>
          <p:cNvSpPr>
            <a:spLocks noChangeShapeType="1"/>
          </p:cNvSpPr>
          <p:nvPr/>
        </p:nvSpPr>
        <p:spPr bwMode="auto">
          <a:xfrm>
            <a:off x="7291388" y="4699000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17" name="Line 537"/>
          <p:cNvSpPr>
            <a:spLocks noChangeShapeType="1"/>
          </p:cNvSpPr>
          <p:nvPr/>
        </p:nvSpPr>
        <p:spPr bwMode="auto">
          <a:xfrm>
            <a:off x="7569200" y="4699000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18" name="Line 538"/>
          <p:cNvSpPr>
            <a:spLocks noChangeShapeType="1"/>
          </p:cNvSpPr>
          <p:nvPr/>
        </p:nvSpPr>
        <p:spPr bwMode="auto">
          <a:xfrm>
            <a:off x="7847013" y="4699000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21" name="Line 541"/>
          <p:cNvSpPr>
            <a:spLocks noChangeShapeType="1"/>
          </p:cNvSpPr>
          <p:nvPr/>
        </p:nvSpPr>
        <p:spPr bwMode="auto">
          <a:xfrm>
            <a:off x="5072063" y="4422775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22" name="Line 542"/>
          <p:cNvSpPr>
            <a:spLocks noChangeShapeType="1"/>
          </p:cNvSpPr>
          <p:nvPr/>
        </p:nvSpPr>
        <p:spPr bwMode="auto">
          <a:xfrm>
            <a:off x="5349875" y="4422775"/>
            <a:ext cx="276225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23" name="Line 543"/>
          <p:cNvSpPr>
            <a:spLocks noChangeShapeType="1"/>
          </p:cNvSpPr>
          <p:nvPr/>
        </p:nvSpPr>
        <p:spPr bwMode="auto">
          <a:xfrm>
            <a:off x="5626100" y="4422775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26" name="Line 546"/>
          <p:cNvSpPr>
            <a:spLocks noChangeShapeType="1"/>
          </p:cNvSpPr>
          <p:nvPr/>
        </p:nvSpPr>
        <p:spPr bwMode="auto">
          <a:xfrm>
            <a:off x="6181725" y="4422775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27" name="Line 547"/>
          <p:cNvSpPr>
            <a:spLocks noChangeShapeType="1"/>
          </p:cNvSpPr>
          <p:nvPr/>
        </p:nvSpPr>
        <p:spPr bwMode="auto">
          <a:xfrm>
            <a:off x="6459538" y="4422775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29" name="Line 549"/>
          <p:cNvSpPr>
            <a:spLocks noChangeShapeType="1"/>
          </p:cNvSpPr>
          <p:nvPr/>
        </p:nvSpPr>
        <p:spPr bwMode="auto">
          <a:xfrm>
            <a:off x="6737350" y="4422775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31" name="Line 551"/>
          <p:cNvSpPr>
            <a:spLocks noChangeShapeType="1"/>
          </p:cNvSpPr>
          <p:nvPr/>
        </p:nvSpPr>
        <p:spPr bwMode="auto">
          <a:xfrm>
            <a:off x="7291388" y="4422775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33" name="Line 553"/>
          <p:cNvSpPr>
            <a:spLocks noChangeShapeType="1"/>
          </p:cNvSpPr>
          <p:nvPr/>
        </p:nvSpPr>
        <p:spPr bwMode="auto">
          <a:xfrm>
            <a:off x="7569200" y="4422775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34" name="Line 554"/>
          <p:cNvSpPr>
            <a:spLocks noChangeShapeType="1"/>
          </p:cNvSpPr>
          <p:nvPr/>
        </p:nvSpPr>
        <p:spPr bwMode="auto">
          <a:xfrm>
            <a:off x="7847013" y="4422775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37" name="Line 557"/>
          <p:cNvSpPr>
            <a:spLocks noChangeShapeType="1"/>
          </p:cNvSpPr>
          <p:nvPr/>
        </p:nvSpPr>
        <p:spPr bwMode="auto">
          <a:xfrm>
            <a:off x="5072063" y="4144963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38" name="Line 558"/>
          <p:cNvSpPr>
            <a:spLocks noChangeShapeType="1"/>
          </p:cNvSpPr>
          <p:nvPr/>
        </p:nvSpPr>
        <p:spPr bwMode="auto">
          <a:xfrm>
            <a:off x="5349875" y="4144963"/>
            <a:ext cx="276225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39" name="Line 559"/>
          <p:cNvSpPr>
            <a:spLocks noChangeShapeType="1"/>
          </p:cNvSpPr>
          <p:nvPr/>
        </p:nvSpPr>
        <p:spPr bwMode="auto">
          <a:xfrm>
            <a:off x="5626100" y="4144963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42" name="Line 562"/>
          <p:cNvSpPr>
            <a:spLocks noChangeShapeType="1"/>
          </p:cNvSpPr>
          <p:nvPr/>
        </p:nvSpPr>
        <p:spPr bwMode="auto">
          <a:xfrm>
            <a:off x="6181725" y="4144963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43" name="Line 563"/>
          <p:cNvSpPr>
            <a:spLocks noChangeShapeType="1"/>
          </p:cNvSpPr>
          <p:nvPr/>
        </p:nvSpPr>
        <p:spPr bwMode="auto">
          <a:xfrm>
            <a:off x="6459538" y="4144963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45" name="Line 565"/>
          <p:cNvSpPr>
            <a:spLocks noChangeShapeType="1"/>
          </p:cNvSpPr>
          <p:nvPr/>
        </p:nvSpPr>
        <p:spPr bwMode="auto">
          <a:xfrm>
            <a:off x="6737350" y="4144963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47" name="Line 567"/>
          <p:cNvSpPr>
            <a:spLocks noChangeShapeType="1"/>
          </p:cNvSpPr>
          <p:nvPr/>
        </p:nvSpPr>
        <p:spPr bwMode="auto">
          <a:xfrm>
            <a:off x="7291388" y="4144963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49" name="Line 569"/>
          <p:cNvSpPr>
            <a:spLocks noChangeShapeType="1"/>
          </p:cNvSpPr>
          <p:nvPr/>
        </p:nvSpPr>
        <p:spPr bwMode="auto">
          <a:xfrm>
            <a:off x="7569200" y="4144963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50" name="Line 570"/>
          <p:cNvSpPr>
            <a:spLocks noChangeShapeType="1"/>
          </p:cNvSpPr>
          <p:nvPr/>
        </p:nvSpPr>
        <p:spPr bwMode="auto">
          <a:xfrm>
            <a:off x="7847013" y="4144963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53" name="Line 573"/>
          <p:cNvSpPr>
            <a:spLocks noChangeShapeType="1"/>
          </p:cNvSpPr>
          <p:nvPr/>
        </p:nvSpPr>
        <p:spPr bwMode="auto">
          <a:xfrm>
            <a:off x="5072063" y="3867150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54" name="Line 574"/>
          <p:cNvSpPr>
            <a:spLocks noChangeShapeType="1"/>
          </p:cNvSpPr>
          <p:nvPr/>
        </p:nvSpPr>
        <p:spPr bwMode="auto">
          <a:xfrm>
            <a:off x="5349875" y="3867150"/>
            <a:ext cx="276225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55" name="Line 575"/>
          <p:cNvSpPr>
            <a:spLocks noChangeShapeType="1"/>
          </p:cNvSpPr>
          <p:nvPr/>
        </p:nvSpPr>
        <p:spPr bwMode="auto">
          <a:xfrm>
            <a:off x="5626100" y="3867150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58" name="Line 578"/>
          <p:cNvSpPr>
            <a:spLocks noChangeShapeType="1"/>
          </p:cNvSpPr>
          <p:nvPr/>
        </p:nvSpPr>
        <p:spPr bwMode="auto">
          <a:xfrm>
            <a:off x="6181725" y="3867150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59" name="Line 579"/>
          <p:cNvSpPr>
            <a:spLocks noChangeShapeType="1"/>
          </p:cNvSpPr>
          <p:nvPr/>
        </p:nvSpPr>
        <p:spPr bwMode="auto">
          <a:xfrm>
            <a:off x="6459538" y="3867150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61" name="Line 581"/>
          <p:cNvSpPr>
            <a:spLocks noChangeShapeType="1"/>
          </p:cNvSpPr>
          <p:nvPr/>
        </p:nvSpPr>
        <p:spPr bwMode="auto">
          <a:xfrm>
            <a:off x="6737350" y="3867150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63" name="Line 583"/>
          <p:cNvSpPr>
            <a:spLocks noChangeShapeType="1"/>
          </p:cNvSpPr>
          <p:nvPr/>
        </p:nvSpPr>
        <p:spPr bwMode="auto">
          <a:xfrm>
            <a:off x="7291388" y="3867150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65" name="Line 585"/>
          <p:cNvSpPr>
            <a:spLocks noChangeShapeType="1"/>
          </p:cNvSpPr>
          <p:nvPr/>
        </p:nvSpPr>
        <p:spPr bwMode="auto">
          <a:xfrm>
            <a:off x="7569200" y="3867150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66" name="Line 586"/>
          <p:cNvSpPr>
            <a:spLocks noChangeShapeType="1"/>
          </p:cNvSpPr>
          <p:nvPr/>
        </p:nvSpPr>
        <p:spPr bwMode="auto">
          <a:xfrm>
            <a:off x="7847013" y="3867150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69" name="Line 589"/>
          <p:cNvSpPr>
            <a:spLocks noChangeShapeType="1"/>
          </p:cNvSpPr>
          <p:nvPr/>
        </p:nvSpPr>
        <p:spPr bwMode="auto">
          <a:xfrm>
            <a:off x="5072063" y="3589338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70" name="Line 590"/>
          <p:cNvSpPr>
            <a:spLocks noChangeShapeType="1"/>
          </p:cNvSpPr>
          <p:nvPr/>
        </p:nvSpPr>
        <p:spPr bwMode="auto">
          <a:xfrm>
            <a:off x="5349875" y="3589338"/>
            <a:ext cx="276225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71" name="Line 591"/>
          <p:cNvSpPr>
            <a:spLocks noChangeShapeType="1"/>
          </p:cNvSpPr>
          <p:nvPr/>
        </p:nvSpPr>
        <p:spPr bwMode="auto">
          <a:xfrm>
            <a:off x="5626100" y="3589338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74" name="Line 594"/>
          <p:cNvSpPr>
            <a:spLocks noChangeShapeType="1"/>
          </p:cNvSpPr>
          <p:nvPr/>
        </p:nvSpPr>
        <p:spPr bwMode="auto">
          <a:xfrm>
            <a:off x="6181725" y="3589338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75" name="Line 595"/>
          <p:cNvSpPr>
            <a:spLocks noChangeShapeType="1"/>
          </p:cNvSpPr>
          <p:nvPr/>
        </p:nvSpPr>
        <p:spPr bwMode="auto">
          <a:xfrm>
            <a:off x="6459538" y="3589338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77" name="Line 597"/>
          <p:cNvSpPr>
            <a:spLocks noChangeShapeType="1"/>
          </p:cNvSpPr>
          <p:nvPr/>
        </p:nvSpPr>
        <p:spPr bwMode="auto">
          <a:xfrm>
            <a:off x="6737350" y="3589338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79" name="Line 599"/>
          <p:cNvSpPr>
            <a:spLocks noChangeShapeType="1"/>
          </p:cNvSpPr>
          <p:nvPr/>
        </p:nvSpPr>
        <p:spPr bwMode="auto">
          <a:xfrm>
            <a:off x="7291388" y="3589338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81" name="Line 601"/>
          <p:cNvSpPr>
            <a:spLocks noChangeShapeType="1"/>
          </p:cNvSpPr>
          <p:nvPr/>
        </p:nvSpPr>
        <p:spPr bwMode="auto">
          <a:xfrm>
            <a:off x="7569200" y="3589338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82" name="Line 602"/>
          <p:cNvSpPr>
            <a:spLocks noChangeShapeType="1"/>
          </p:cNvSpPr>
          <p:nvPr/>
        </p:nvSpPr>
        <p:spPr bwMode="auto">
          <a:xfrm>
            <a:off x="7847013" y="3589338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85" name="Line 605"/>
          <p:cNvSpPr>
            <a:spLocks noChangeShapeType="1"/>
          </p:cNvSpPr>
          <p:nvPr/>
        </p:nvSpPr>
        <p:spPr bwMode="auto">
          <a:xfrm>
            <a:off x="5072063" y="3311525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86" name="Line 606"/>
          <p:cNvSpPr>
            <a:spLocks noChangeShapeType="1"/>
          </p:cNvSpPr>
          <p:nvPr/>
        </p:nvSpPr>
        <p:spPr bwMode="auto">
          <a:xfrm>
            <a:off x="5349875" y="3311525"/>
            <a:ext cx="276225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87" name="Line 607"/>
          <p:cNvSpPr>
            <a:spLocks noChangeShapeType="1"/>
          </p:cNvSpPr>
          <p:nvPr/>
        </p:nvSpPr>
        <p:spPr bwMode="auto">
          <a:xfrm>
            <a:off x="5626100" y="3311525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90" name="Line 610"/>
          <p:cNvSpPr>
            <a:spLocks noChangeShapeType="1"/>
          </p:cNvSpPr>
          <p:nvPr/>
        </p:nvSpPr>
        <p:spPr bwMode="auto">
          <a:xfrm>
            <a:off x="6181725" y="3311525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91" name="Line 611"/>
          <p:cNvSpPr>
            <a:spLocks noChangeShapeType="1"/>
          </p:cNvSpPr>
          <p:nvPr/>
        </p:nvSpPr>
        <p:spPr bwMode="auto">
          <a:xfrm>
            <a:off x="6459538" y="3311525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93" name="Line 613"/>
          <p:cNvSpPr>
            <a:spLocks noChangeShapeType="1"/>
          </p:cNvSpPr>
          <p:nvPr/>
        </p:nvSpPr>
        <p:spPr bwMode="auto">
          <a:xfrm>
            <a:off x="6737350" y="3311525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95" name="Line 615"/>
          <p:cNvSpPr>
            <a:spLocks noChangeShapeType="1"/>
          </p:cNvSpPr>
          <p:nvPr/>
        </p:nvSpPr>
        <p:spPr bwMode="auto">
          <a:xfrm>
            <a:off x="7291388" y="3311525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97" name="Line 617"/>
          <p:cNvSpPr>
            <a:spLocks noChangeShapeType="1"/>
          </p:cNvSpPr>
          <p:nvPr/>
        </p:nvSpPr>
        <p:spPr bwMode="auto">
          <a:xfrm>
            <a:off x="7569200" y="3311525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98" name="Line 618"/>
          <p:cNvSpPr>
            <a:spLocks noChangeShapeType="1"/>
          </p:cNvSpPr>
          <p:nvPr/>
        </p:nvSpPr>
        <p:spPr bwMode="auto">
          <a:xfrm>
            <a:off x="7847013" y="3311525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97922" name="Group 642"/>
          <p:cNvGrpSpPr>
            <a:grpSpLocks/>
          </p:cNvGrpSpPr>
          <p:nvPr/>
        </p:nvGrpSpPr>
        <p:grpSpPr bwMode="auto">
          <a:xfrm>
            <a:off x="5029200" y="3276600"/>
            <a:ext cx="871538" cy="2514600"/>
            <a:chOff x="3168" y="2064"/>
            <a:chExt cx="549" cy="1584"/>
          </a:xfrm>
        </p:grpSpPr>
        <p:sp>
          <p:nvSpPr>
            <p:cNvPr id="97900" name="Line 620"/>
            <p:cNvSpPr>
              <a:spLocks noChangeShapeType="1"/>
            </p:cNvSpPr>
            <p:nvPr/>
          </p:nvSpPr>
          <p:spPr bwMode="auto">
            <a:xfrm flipH="1" flipV="1">
              <a:off x="3195" y="3485"/>
              <a:ext cx="501" cy="163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910" name="Line 630"/>
            <p:cNvSpPr>
              <a:spLocks noChangeShapeType="1"/>
            </p:cNvSpPr>
            <p:nvPr/>
          </p:nvSpPr>
          <p:spPr bwMode="auto">
            <a:xfrm flipH="1" flipV="1">
              <a:off x="3168" y="3120"/>
              <a:ext cx="501" cy="163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911" name="Line 631"/>
            <p:cNvSpPr>
              <a:spLocks noChangeShapeType="1"/>
            </p:cNvSpPr>
            <p:nvPr/>
          </p:nvSpPr>
          <p:spPr bwMode="auto">
            <a:xfrm flipH="1" flipV="1">
              <a:off x="3168" y="3312"/>
              <a:ext cx="501" cy="163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914" name="Line 634"/>
            <p:cNvSpPr>
              <a:spLocks noChangeShapeType="1"/>
            </p:cNvSpPr>
            <p:nvPr/>
          </p:nvSpPr>
          <p:spPr bwMode="auto">
            <a:xfrm flipH="1" flipV="1">
              <a:off x="3168" y="2784"/>
              <a:ext cx="501" cy="163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915" name="Line 635"/>
            <p:cNvSpPr>
              <a:spLocks noChangeShapeType="1"/>
            </p:cNvSpPr>
            <p:nvPr/>
          </p:nvSpPr>
          <p:spPr bwMode="auto">
            <a:xfrm flipH="1" flipV="1">
              <a:off x="3168" y="2448"/>
              <a:ext cx="501" cy="163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916" name="Line 636"/>
            <p:cNvSpPr>
              <a:spLocks noChangeShapeType="1"/>
            </p:cNvSpPr>
            <p:nvPr/>
          </p:nvSpPr>
          <p:spPr bwMode="auto">
            <a:xfrm flipH="1" flipV="1">
              <a:off x="3168" y="2592"/>
              <a:ext cx="501" cy="163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917" name="Line 637"/>
            <p:cNvSpPr>
              <a:spLocks noChangeShapeType="1"/>
            </p:cNvSpPr>
            <p:nvPr/>
          </p:nvSpPr>
          <p:spPr bwMode="auto">
            <a:xfrm flipH="1" flipV="1">
              <a:off x="3216" y="2976"/>
              <a:ext cx="501" cy="163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918" name="Line 638"/>
            <p:cNvSpPr>
              <a:spLocks noChangeShapeType="1"/>
            </p:cNvSpPr>
            <p:nvPr/>
          </p:nvSpPr>
          <p:spPr bwMode="auto">
            <a:xfrm flipH="1" flipV="1">
              <a:off x="3168" y="2256"/>
              <a:ext cx="501" cy="163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919" name="Line 639"/>
            <p:cNvSpPr>
              <a:spLocks noChangeShapeType="1"/>
            </p:cNvSpPr>
            <p:nvPr/>
          </p:nvSpPr>
          <p:spPr bwMode="auto">
            <a:xfrm flipH="1" flipV="1">
              <a:off x="3168" y="2064"/>
              <a:ext cx="501" cy="163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7920" name="Line 640"/>
          <p:cNvSpPr>
            <a:spLocks noChangeShapeType="1"/>
          </p:cNvSpPr>
          <p:nvPr/>
        </p:nvSpPr>
        <p:spPr bwMode="auto">
          <a:xfrm>
            <a:off x="5943600" y="3352800"/>
            <a:ext cx="152400" cy="2438400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97923" name="Group 643"/>
          <p:cNvGrpSpPr>
            <a:grpSpLocks/>
          </p:cNvGrpSpPr>
          <p:nvPr/>
        </p:nvGrpSpPr>
        <p:grpSpPr bwMode="auto">
          <a:xfrm>
            <a:off x="6172200" y="3276600"/>
            <a:ext cx="871538" cy="2514600"/>
            <a:chOff x="3168" y="2064"/>
            <a:chExt cx="549" cy="1584"/>
          </a:xfrm>
        </p:grpSpPr>
        <p:sp>
          <p:nvSpPr>
            <p:cNvPr id="97924" name="Line 644"/>
            <p:cNvSpPr>
              <a:spLocks noChangeShapeType="1"/>
            </p:cNvSpPr>
            <p:nvPr/>
          </p:nvSpPr>
          <p:spPr bwMode="auto">
            <a:xfrm flipH="1" flipV="1">
              <a:off x="3195" y="3485"/>
              <a:ext cx="501" cy="163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925" name="Line 645"/>
            <p:cNvSpPr>
              <a:spLocks noChangeShapeType="1"/>
            </p:cNvSpPr>
            <p:nvPr/>
          </p:nvSpPr>
          <p:spPr bwMode="auto">
            <a:xfrm flipH="1" flipV="1">
              <a:off x="3168" y="3120"/>
              <a:ext cx="501" cy="163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926" name="Line 646"/>
            <p:cNvSpPr>
              <a:spLocks noChangeShapeType="1"/>
            </p:cNvSpPr>
            <p:nvPr/>
          </p:nvSpPr>
          <p:spPr bwMode="auto">
            <a:xfrm flipH="1" flipV="1">
              <a:off x="3168" y="3312"/>
              <a:ext cx="501" cy="163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927" name="Line 647"/>
            <p:cNvSpPr>
              <a:spLocks noChangeShapeType="1"/>
            </p:cNvSpPr>
            <p:nvPr/>
          </p:nvSpPr>
          <p:spPr bwMode="auto">
            <a:xfrm flipH="1" flipV="1">
              <a:off x="3168" y="2784"/>
              <a:ext cx="501" cy="163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928" name="Line 648"/>
            <p:cNvSpPr>
              <a:spLocks noChangeShapeType="1"/>
            </p:cNvSpPr>
            <p:nvPr/>
          </p:nvSpPr>
          <p:spPr bwMode="auto">
            <a:xfrm flipH="1" flipV="1">
              <a:off x="3168" y="2448"/>
              <a:ext cx="501" cy="163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929" name="Line 649"/>
            <p:cNvSpPr>
              <a:spLocks noChangeShapeType="1"/>
            </p:cNvSpPr>
            <p:nvPr/>
          </p:nvSpPr>
          <p:spPr bwMode="auto">
            <a:xfrm flipH="1" flipV="1">
              <a:off x="3168" y="2592"/>
              <a:ext cx="501" cy="163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930" name="Line 650"/>
            <p:cNvSpPr>
              <a:spLocks noChangeShapeType="1"/>
            </p:cNvSpPr>
            <p:nvPr/>
          </p:nvSpPr>
          <p:spPr bwMode="auto">
            <a:xfrm flipH="1" flipV="1">
              <a:off x="3216" y="2976"/>
              <a:ext cx="501" cy="163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931" name="Line 651"/>
            <p:cNvSpPr>
              <a:spLocks noChangeShapeType="1"/>
            </p:cNvSpPr>
            <p:nvPr/>
          </p:nvSpPr>
          <p:spPr bwMode="auto">
            <a:xfrm flipH="1" flipV="1">
              <a:off x="3168" y="2256"/>
              <a:ext cx="501" cy="163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932" name="Line 652"/>
            <p:cNvSpPr>
              <a:spLocks noChangeShapeType="1"/>
            </p:cNvSpPr>
            <p:nvPr/>
          </p:nvSpPr>
          <p:spPr bwMode="auto">
            <a:xfrm flipH="1" flipV="1">
              <a:off x="3168" y="2064"/>
              <a:ext cx="501" cy="163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7933" name="Group 653"/>
          <p:cNvGrpSpPr>
            <a:grpSpLocks/>
          </p:cNvGrpSpPr>
          <p:nvPr/>
        </p:nvGrpSpPr>
        <p:grpSpPr bwMode="auto">
          <a:xfrm>
            <a:off x="7239000" y="3276600"/>
            <a:ext cx="871538" cy="2514600"/>
            <a:chOff x="3168" y="2064"/>
            <a:chExt cx="549" cy="1584"/>
          </a:xfrm>
        </p:grpSpPr>
        <p:sp>
          <p:nvSpPr>
            <p:cNvPr id="97934" name="Line 654"/>
            <p:cNvSpPr>
              <a:spLocks noChangeShapeType="1"/>
            </p:cNvSpPr>
            <p:nvPr/>
          </p:nvSpPr>
          <p:spPr bwMode="auto">
            <a:xfrm flipH="1" flipV="1">
              <a:off x="3195" y="3485"/>
              <a:ext cx="501" cy="163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935" name="Line 655"/>
            <p:cNvSpPr>
              <a:spLocks noChangeShapeType="1"/>
            </p:cNvSpPr>
            <p:nvPr/>
          </p:nvSpPr>
          <p:spPr bwMode="auto">
            <a:xfrm flipH="1" flipV="1">
              <a:off x="3168" y="3120"/>
              <a:ext cx="501" cy="163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936" name="Line 656"/>
            <p:cNvSpPr>
              <a:spLocks noChangeShapeType="1"/>
            </p:cNvSpPr>
            <p:nvPr/>
          </p:nvSpPr>
          <p:spPr bwMode="auto">
            <a:xfrm flipH="1" flipV="1">
              <a:off x="3168" y="3312"/>
              <a:ext cx="501" cy="163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937" name="Line 657"/>
            <p:cNvSpPr>
              <a:spLocks noChangeShapeType="1"/>
            </p:cNvSpPr>
            <p:nvPr/>
          </p:nvSpPr>
          <p:spPr bwMode="auto">
            <a:xfrm flipH="1" flipV="1">
              <a:off x="3168" y="2784"/>
              <a:ext cx="501" cy="163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938" name="Line 658"/>
            <p:cNvSpPr>
              <a:spLocks noChangeShapeType="1"/>
            </p:cNvSpPr>
            <p:nvPr/>
          </p:nvSpPr>
          <p:spPr bwMode="auto">
            <a:xfrm flipH="1" flipV="1">
              <a:off x="3168" y="2448"/>
              <a:ext cx="501" cy="163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939" name="Line 659"/>
            <p:cNvSpPr>
              <a:spLocks noChangeShapeType="1"/>
            </p:cNvSpPr>
            <p:nvPr/>
          </p:nvSpPr>
          <p:spPr bwMode="auto">
            <a:xfrm flipH="1" flipV="1">
              <a:off x="3168" y="2592"/>
              <a:ext cx="501" cy="163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940" name="Line 660"/>
            <p:cNvSpPr>
              <a:spLocks noChangeShapeType="1"/>
            </p:cNvSpPr>
            <p:nvPr/>
          </p:nvSpPr>
          <p:spPr bwMode="auto">
            <a:xfrm flipH="1" flipV="1">
              <a:off x="3216" y="2976"/>
              <a:ext cx="501" cy="163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941" name="Line 661"/>
            <p:cNvSpPr>
              <a:spLocks noChangeShapeType="1"/>
            </p:cNvSpPr>
            <p:nvPr/>
          </p:nvSpPr>
          <p:spPr bwMode="auto">
            <a:xfrm flipH="1" flipV="1">
              <a:off x="3168" y="2256"/>
              <a:ext cx="501" cy="163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942" name="Line 662"/>
            <p:cNvSpPr>
              <a:spLocks noChangeShapeType="1"/>
            </p:cNvSpPr>
            <p:nvPr/>
          </p:nvSpPr>
          <p:spPr bwMode="auto">
            <a:xfrm flipH="1" flipV="1">
              <a:off x="3168" y="2064"/>
              <a:ext cx="501" cy="163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7943" name="Line 663"/>
          <p:cNvSpPr>
            <a:spLocks noChangeShapeType="1"/>
          </p:cNvSpPr>
          <p:nvPr/>
        </p:nvSpPr>
        <p:spPr bwMode="auto">
          <a:xfrm>
            <a:off x="7086600" y="3352800"/>
            <a:ext cx="152400" cy="2438400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B374468-4730-43C9-9FC8-5BEF6C59C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8087413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Cache Blocking in Two Dimensions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953000"/>
            <a:ext cx="8178800" cy="11049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/>
              <a:t>brings square </a:t>
            </a:r>
            <a:r>
              <a:rPr lang="en-US" sz="2000" dirty="0">
                <a:solidFill>
                  <a:srgbClr val="0000CC"/>
                </a:solidFill>
              </a:rPr>
              <a:t>sub-blocks of matrix “</a:t>
            </a:r>
            <a:r>
              <a:rPr lang="en-US" sz="2000" b="1" dirty="0">
                <a:solidFill>
                  <a:srgbClr val="0000CC"/>
                </a:solidFill>
                <a:latin typeface="Courier New" pitchFamily="49" charset="0"/>
              </a:rPr>
              <a:t>b</a:t>
            </a:r>
            <a:r>
              <a:rPr lang="en-US" sz="2000" dirty="0">
                <a:solidFill>
                  <a:srgbClr val="0000CC"/>
                </a:solidFill>
              </a:rPr>
              <a:t>” </a:t>
            </a:r>
            <a:r>
              <a:rPr lang="en-US" sz="2000" dirty="0"/>
              <a:t>into the cache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solidFill>
                  <a:srgbClr val="CC0066"/>
                </a:solidFill>
              </a:rPr>
              <a:t>completely uses them up before moving on</a:t>
            </a:r>
          </a:p>
        </p:txBody>
      </p:sp>
      <p:sp>
        <p:nvSpPr>
          <p:cNvPr id="98308" name="Text Box 4"/>
          <p:cNvSpPr txBox="1">
            <a:spLocks noChangeArrowheads="1"/>
          </p:cNvSpPr>
          <p:nvPr/>
        </p:nvSpPr>
        <p:spPr bwMode="auto">
          <a:xfrm>
            <a:off x="533400" y="2590800"/>
            <a:ext cx="3886200" cy="1144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tabLst>
                <a:tab pos="230188" algn="l"/>
                <a:tab pos="458788" algn="l"/>
                <a:tab pos="688975" algn="l"/>
              </a:tabLst>
            </a:pPr>
            <a:r>
              <a:rPr lang="en-US" sz="1600" b="1">
                <a:latin typeface="Courier New" pitchFamily="49" charset="0"/>
              </a:rPr>
              <a:t>for </a:t>
            </a:r>
            <a:r>
              <a:rPr lang="en-US" sz="1600" b="1">
                <a:solidFill>
                  <a:schemeClr val="tx2"/>
                </a:solidFill>
                <a:latin typeface="Courier New" pitchFamily="49" charset="0"/>
              </a:rPr>
              <a:t>i</a:t>
            </a:r>
            <a:r>
              <a:rPr lang="en-US" sz="1600" b="1">
                <a:latin typeface="Courier New" pitchFamily="49" charset="0"/>
              </a:rPr>
              <a:t> = 0 to N-1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230188" algn="l"/>
                <a:tab pos="458788" algn="l"/>
                <a:tab pos="688975" algn="l"/>
              </a:tabLst>
            </a:pPr>
            <a:r>
              <a:rPr lang="en-US" sz="1600" b="1">
                <a:latin typeface="Courier New" pitchFamily="49" charset="0"/>
              </a:rPr>
              <a:t>	for </a:t>
            </a:r>
            <a:r>
              <a:rPr lang="en-US" sz="1600" b="1">
                <a:solidFill>
                  <a:schemeClr val="tx2"/>
                </a:solidFill>
                <a:latin typeface="Courier New" pitchFamily="49" charset="0"/>
              </a:rPr>
              <a:t>j</a:t>
            </a:r>
            <a:r>
              <a:rPr lang="en-US" sz="1600" b="1">
                <a:latin typeface="Courier New" pitchFamily="49" charset="0"/>
              </a:rPr>
              <a:t> = 0 to N-1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230188" algn="l"/>
                <a:tab pos="458788" algn="l"/>
                <a:tab pos="688975" algn="l"/>
              </a:tabLst>
            </a:pPr>
            <a:r>
              <a:rPr lang="en-US" sz="1600" b="1">
                <a:latin typeface="Courier New" pitchFamily="49" charset="0"/>
              </a:rPr>
              <a:t>		for k = 0 to N-1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230188" algn="l"/>
                <a:tab pos="458788" algn="l"/>
                <a:tab pos="688975" algn="l"/>
              </a:tabLst>
            </a:pPr>
            <a:r>
              <a:rPr lang="en-US" sz="1600" b="1">
                <a:latin typeface="Courier New" pitchFamily="49" charset="0"/>
              </a:rPr>
              <a:t>			c[i,k] += a[i,j]*b[j,k];</a:t>
            </a:r>
          </a:p>
        </p:txBody>
      </p:sp>
      <p:sp>
        <p:nvSpPr>
          <p:cNvPr id="98309" name="Text Box 5"/>
          <p:cNvSpPr txBox="1">
            <a:spLocks noChangeArrowheads="1"/>
          </p:cNvSpPr>
          <p:nvPr/>
        </p:nvSpPr>
        <p:spPr bwMode="auto">
          <a:xfrm>
            <a:off x="4114800" y="1981200"/>
            <a:ext cx="4800600" cy="1760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tabLst>
                <a:tab pos="230188" algn="l"/>
                <a:tab pos="458788" algn="l"/>
                <a:tab pos="688975" algn="l"/>
                <a:tab pos="919163" algn="l"/>
                <a:tab pos="1139825" algn="l"/>
              </a:tabLst>
            </a:pPr>
            <a:r>
              <a:rPr lang="en-US" sz="1600" b="1" dirty="0">
                <a:latin typeface="Courier New" pitchFamily="49" charset="0"/>
              </a:rPr>
              <a:t>for </a:t>
            </a:r>
            <a:r>
              <a:rPr lang="en-US" sz="1600" b="1" dirty="0">
                <a:solidFill>
                  <a:srgbClr val="CC0066"/>
                </a:solidFill>
                <a:latin typeface="Courier New" pitchFamily="49" charset="0"/>
              </a:rPr>
              <a:t>JJ</a:t>
            </a:r>
            <a:r>
              <a:rPr lang="en-US" sz="1600" b="1" dirty="0">
                <a:latin typeface="Courier New" pitchFamily="49" charset="0"/>
              </a:rPr>
              <a:t> = 0 to N-1 by </a:t>
            </a:r>
            <a:r>
              <a:rPr lang="en-US" sz="1600" b="1" dirty="0">
                <a:solidFill>
                  <a:srgbClr val="CC0066"/>
                </a:solidFill>
                <a:latin typeface="Courier New" pitchFamily="49" charset="0"/>
              </a:rPr>
              <a:t>B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230188" algn="l"/>
                <a:tab pos="458788" algn="l"/>
                <a:tab pos="688975" algn="l"/>
                <a:tab pos="919163" algn="l"/>
                <a:tab pos="1139825" algn="l"/>
              </a:tabLst>
            </a:pPr>
            <a:r>
              <a:rPr lang="en-US" sz="1600" b="1" dirty="0">
                <a:latin typeface="Courier New" pitchFamily="49" charset="0"/>
              </a:rPr>
              <a:t>	for </a:t>
            </a:r>
            <a:r>
              <a:rPr lang="en-US" sz="1600" b="1" dirty="0">
                <a:solidFill>
                  <a:srgbClr val="CC0066"/>
                </a:solidFill>
                <a:latin typeface="Courier New" pitchFamily="49" charset="0"/>
              </a:rPr>
              <a:t>KK</a:t>
            </a:r>
            <a:r>
              <a:rPr lang="en-US" sz="1600" b="1" dirty="0">
                <a:latin typeface="Courier New" pitchFamily="49" charset="0"/>
              </a:rPr>
              <a:t> = 0 to N-1 by </a:t>
            </a:r>
            <a:r>
              <a:rPr lang="en-US" sz="1600" b="1" dirty="0">
                <a:solidFill>
                  <a:srgbClr val="CC0066"/>
                </a:solidFill>
                <a:latin typeface="Courier New" pitchFamily="49" charset="0"/>
              </a:rPr>
              <a:t>B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230188" algn="l"/>
                <a:tab pos="458788" algn="l"/>
                <a:tab pos="688975" algn="l"/>
                <a:tab pos="919163" algn="l"/>
                <a:tab pos="1139825" algn="l"/>
              </a:tabLst>
            </a:pPr>
            <a:r>
              <a:rPr lang="en-US" sz="1600" b="1" dirty="0">
                <a:latin typeface="Courier New" pitchFamily="49" charset="0"/>
              </a:rPr>
              <a:t>		for </a:t>
            </a:r>
            <a:r>
              <a:rPr lang="en-US" sz="1600" b="1" dirty="0" err="1">
                <a:solidFill>
                  <a:schemeClr val="tx2"/>
                </a:solidFill>
                <a:latin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</a:rPr>
              <a:t> = 0 to N-1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230188" algn="l"/>
                <a:tab pos="458788" algn="l"/>
                <a:tab pos="688975" algn="l"/>
                <a:tab pos="919163" algn="l"/>
                <a:tab pos="1139825" algn="l"/>
              </a:tabLst>
            </a:pPr>
            <a:r>
              <a:rPr lang="en-US" sz="1600" b="1" dirty="0">
                <a:latin typeface="Courier New" pitchFamily="49" charset="0"/>
              </a:rPr>
              <a:t>			for </a:t>
            </a:r>
            <a:r>
              <a:rPr lang="en-US" sz="1600" b="1" dirty="0">
                <a:solidFill>
                  <a:schemeClr val="tx2"/>
                </a:solidFill>
                <a:latin typeface="Courier New" pitchFamily="49" charset="0"/>
              </a:rPr>
              <a:t>j</a:t>
            </a:r>
            <a:r>
              <a:rPr lang="en-US" sz="1600" b="1" dirty="0">
                <a:latin typeface="Courier New" pitchFamily="49" charset="0"/>
              </a:rPr>
              <a:t> = </a:t>
            </a:r>
            <a:r>
              <a:rPr lang="en-US" sz="1600" b="1" dirty="0">
                <a:solidFill>
                  <a:srgbClr val="CC0066"/>
                </a:solidFill>
                <a:latin typeface="Courier New" pitchFamily="49" charset="0"/>
              </a:rPr>
              <a:t>JJ</a:t>
            </a:r>
            <a:r>
              <a:rPr lang="en-US" sz="1600" b="1" dirty="0">
                <a:latin typeface="Courier New" pitchFamily="49" charset="0"/>
              </a:rPr>
              <a:t> to min(N-1,</a:t>
            </a:r>
            <a:r>
              <a:rPr lang="en-US" sz="1600" b="1" dirty="0">
                <a:solidFill>
                  <a:srgbClr val="CC0066"/>
                </a:solidFill>
                <a:latin typeface="Courier New" pitchFamily="49" charset="0"/>
              </a:rPr>
              <a:t>JJ+B-1</a:t>
            </a:r>
            <a:r>
              <a:rPr lang="en-US" sz="1600" b="1" dirty="0">
                <a:latin typeface="Courier New" pitchFamily="49" charset="0"/>
              </a:rPr>
              <a:t>)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230188" algn="l"/>
                <a:tab pos="458788" algn="l"/>
                <a:tab pos="688975" algn="l"/>
                <a:tab pos="919163" algn="l"/>
                <a:tab pos="1139825" algn="l"/>
              </a:tabLst>
            </a:pPr>
            <a:r>
              <a:rPr lang="en-US" sz="1600" b="1" dirty="0">
                <a:latin typeface="Courier New" pitchFamily="49" charset="0"/>
              </a:rPr>
              <a:t>				for k = </a:t>
            </a:r>
            <a:r>
              <a:rPr lang="en-US" sz="1600" b="1" dirty="0">
                <a:solidFill>
                  <a:srgbClr val="CC0066"/>
                </a:solidFill>
                <a:latin typeface="Courier New" pitchFamily="49" charset="0"/>
              </a:rPr>
              <a:t>KK</a:t>
            </a:r>
            <a:r>
              <a:rPr lang="en-US" sz="1600" b="1" dirty="0">
                <a:latin typeface="Courier New" pitchFamily="49" charset="0"/>
              </a:rPr>
              <a:t> to min(N-1,</a:t>
            </a:r>
            <a:r>
              <a:rPr lang="en-US" sz="1600" b="1" dirty="0">
                <a:solidFill>
                  <a:srgbClr val="CC0066"/>
                </a:solidFill>
                <a:latin typeface="Courier New" pitchFamily="49" charset="0"/>
              </a:rPr>
              <a:t>KK+B-1</a:t>
            </a:r>
            <a:r>
              <a:rPr lang="en-US" sz="1600" b="1" dirty="0">
                <a:latin typeface="Courier New" pitchFamily="49" charset="0"/>
              </a:rPr>
              <a:t>)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230188" algn="l"/>
                <a:tab pos="458788" algn="l"/>
                <a:tab pos="688975" algn="l"/>
                <a:tab pos="919163" algn="l"/>
                <a:tab pos="1139825" algn="l"/>
              </a:tabLst>
            </a:pPr>
            <a:r>
              <a:rPr lang="en-US" sz="1600" b="1" dirty="0">
                <a:latin typeface="Courier New" pitchFamily="49" charset="0"/>
              </a:rPr>
              <a:t>					c[</a:t>
            </a:r>
            <a:r>
              <a:rPr lang="en-US" sz="1600" b="1" dirty="0" err="1">
                <a:latin typeface="Courier New" pitchFamily="49" charset="0"/>
              </a:rPr>
              <a:t>i,k</a:t>
            </a:r>
            <a:r>
              <a:rPr lang="en-US" sz="1600" b="1" dirty="0">
                <a:latin typeface="Courier New" pitchFamily="49" charset="0"/>
              </a:rPr>
              <a:t>] += a[</a:t>
            </a:r>
            <a:r>
              <a:rPr lang="en-US" sz="1600" b="1" dirty="0" err="1">
                <a:latin typeface="Courier New" pitchFamily="49" charset="0"/>
              </a:rPr>
              <a:t>i,j</a:t>
            </a:r>
            <a:r>
              <a:rPr lang="en-US" sz="1600" b="1" dirty="0">
                <a:latin typeface="Courier New" pitchFamily="49" charset="0"/>
              </a:rPr>
              <a:t>]*b[</a:t>
            </a:r>
            <a:r>
              <a:rPr lang="en-US" sz="1600" b="1" dirty="0" err="1">
                <a:latin typeface="Courier New" pitchFamily="49" charset="0"/>
              </a:rPr>
              <a:t>j,k</a:t>
            </a:r>
            <a:r>
              <a:rPr lang="en-US" sz="1600" b="1" dirty="0">
                <a:latin typeface="Courier New" pitchFamily="49" charset="0"/>
              </a:rPr>
              <a:t>];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0C2F251-C611-4A27-A318-9CEE77B11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29016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3810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dirty="0"/>
              <a:t>Predicting Cache Behavior through “Locality Analysis”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178800" cy="4381500"/>
          </a:xfrm>
        </p:spPr>
        <p:txBody>
          <a:bodyPr/>
          <a:lstStyle/>
          <a:p>
            <a:r>
              <a:rPr lang="en-US" sz="1800" dirty="0">
                <a:solidFill>
                  <a:srgbClr val="0000CC"/>
                </a:solidFill>
              </a:rPr>
              <a:t>Definitions:</a:t>
            </a:r>
          </a:p>
          <a:p>
            <a:pPr lvl="1"/>
            <a:r>
              <a:rPr lang="en-US" sz="1800" u="sng" dirty="0">
                <a:solidFill>
                  <a:srgbClr val="CC0066"/>
                </a:solidFill>
              </a:rPr>
              <a:t>Reuse</a:t>
            </a:r>
            <a:r>
              <a:rPr lang="en-US" sz="1800" dirty="0">
                <a:solidFill>
                  <a:srgbClr val="CC0066"/>
                </a:solidFill>
              </a:rPr>
              <a:t>:</a:t>
            </a:r>
            <a:r>
              <a:rPr lang="en-US" sz="1800" dirty="0"/>
              <a:t> </a:t>
            </a:r>
          </a:p>
          <a:p>
            <a:pPr lvl="2"/>
            <a:r>
              <a:rPr lang="en-US" sz="1800" dirty="0"/>
              <a:t>accessing a location that </a:t>
            </a:r>
            <a:r>
              <a:rPr lang="en-US" sz="1800" dirty="0">
                <a:solidFill>
                  <a:srgbClr val="0000CC"/>
                </a:solidFill>
              </a:rPr>
              <a:t>has been accessed in the past</a:t>
            </a:r>
          </a:p>
          <a:p>
            <a:pPr lvl="1"/>
            <a:r>
              <a:rPr lang="en-US" sz="1800" u="sng" dirty="0">
                <a:solidFill>
                  <a:srgbClr val="CC0066"/>
                </a:solidFill>
              </a:rPr>
              <a:t>Locality</a:t>
            </a:r>
            <a:r>
              <a:rPr lang="en-US" sz="1800" dirty="0">
                <a:solidFill>
                  <a:srgbClr val="CC0066"/>
                </a:solidFill>
              </a:rPr>
              <a:t>:</a:t>
            </a:r>
          </a:p>
          <a:p>
            <a:pPr lvl="2"/>
            <a:r>
              <a:rPr lang="en-US" sz="1800" dirty="0"/>
              <a:t>accessing a location that is </a:t>
            </a:r>
            <a:r>
              <a:rPr lang="en-US" sz="1800" dirty="0">
                <a:solidFill>
                  <a:srgbClr val="0000CC"/>
                </a:solidFill>
              </a:rPr>
              <a:t>now found in the cache</a:t>
            </a:r>
          </a:p>
          <a:p>
            <a:pPr lvl="2"/>
            <a:endParaRPr lang="en-US" sz="1800" dirty="0"/>
          </a:p>
          <a:p>
            <a:r>
              <a:rPr lang="en-US" sz="1800" dirty="0">
                <a:solidFill>
                  <a:srgbClr val="0000CC"/>
                </a:solidFill>
              </a:rPr>
              <a:t>Key Insights</a:t>
            </a:r>
          </a:p>
          <a:p>
            <a:pPr lvl="1"/>
            <a:r>
              <a:rPr lang="en-US" sz="1800" dirty="0">
                <a:solidFill>
                  <a:srgbClr val="CC0066"/>
                </a:solidFill>
              </a:rPr>
              <a:t>Locality only occurs when there is reuse!</a:t>
            </a:r>
          </a:p>
          <a:p>
            <a:pPr lvl="1"/>
            <a:r>
              <a:rPr lang="en-US" sz="1800" dirty="0"/>
              <a:t>BUT, reuse does not necessarily result in locality.</a:t>
            </a:r>
          </a:p>
          <a:p>
            <a:pPr lvl="2"/>
            <a:r>
              <a:rPr lang="en-US" sz="1800" dirty="0"/>
              <a:t>why not?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913B96A-35E3-44D0-BD48-1FA3F00FB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33184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9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9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93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93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93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Steps in Locality Analysis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178800" cy="44577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000" dirty="0">
                <a:solidFill>
                  <a:srgbClr val="0000CC"/>
                </a:solidFill>
              </a:rPr>
              <a:t>1. Find data reuse</a:t>
            </a:r>
          </a:p>
          <a:p>
            <a:pPr lvl="1"/>
            <a:r>
              <a:rPr lang="en-US" sz="2000" dirty="0"/>
              <a:t>if caches were infinitely large, we would be finished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en-US" sz="2000" dirty="0">
                <a:solidFill>
                  <a:srgbClr val="0000CC"/>
                </a:solidFill>
              </a:rPr>
              <a:t>2. Determine “localized iteration space”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set of inner loops where the data accessed by an iteration is expected to fit within the cache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en-US" sz="2000" dirty="0">
                <a:solidFill>
                  <a:srgbClr val="0000CC"/>
                </a:solidFill>
              </a:rPr>
              <a:t>3. Find data locality:</a:t>
            </a:r>
          </a:p>
          <a:p>
            <a:pPr lvl="1"/>
            <a:r>
              <a:rPr lang="en-US" sz="2000" dirty="0">
                <a:solidFill>
                  <a:srgbClr val="CC0066"/>
                </a:solidFill>
              </a:rPr>
              <a:t>reuse </a:t>
            </a:r>
            <a:r>
              <a:rPr lang="en-US" sz="2000" b="1" dirty="0">
                <a:solidFill>
                  <a:schemeClr val="tx2"/>
                </a:solidFill>
                <a:sym typeface="Symbol"/>
              </a:rPr>
              <a:t></a:t>
            </a:r>
            <a:r>
              <a:rPr lang="en-US" sz="2000" dirty="0">
                <a:solidFill>
                  <a:srgbClr val="CC0066"/>
                </a:solidFill>
                <a:sym typeface="Math1" pitchFamily="2" charset="2"/>
              </a:rPr>
              <a:t> localized iteration space </a:t>
            </a:r>
            <a:r>
              <a:rPr lang="en-US" sz="2000" b="1" dirty="0">
                <a:solidFill>
                  <a:schemeClr val="tx2"/>
                </a:solidFill>
                <a:sym typeface="Symbol"/>
              </a:rPr>
              <a:t></a:t>
            </a:r>
            <a:r>
              <a:rPr lang="en-US" sz="2000" dirty="0">
                <a:solidFill>
                  <a:srgbClr val="CC0066"/>
                </a:solidFill>
                <a:sym typeface="Math1" pitchFamily="2" charset="2"/>
              </a:rPr>
              <a:t> locality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</a:p>
          <a:p>
            <a:pPr lvl="1"/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01D1838-C997-418F-934C-9ED302221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05298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Types of Data Reuse/Locality</a:t>
            </a:r>
          </a:p>
        </p:txBody>
      </p:sp>
      <p:sp>
        <p:nvSpPr>
          <p:cNvPr id="101380" name="Text Box 4"/>
          <p:cNvSpPr txBox="1">
            <a:spLocks noGrp="1" noChangeArrowheads="1"/>
          </p:cNvSpPr>
          <p:nvPr>
            <p:ph type="body" idx="1"/>
          </p:nvPr>
        </p:nvSpPr>
        <p:spPr>
          <a:xfrm>
            <a:off x="1908175" y="1668462"/>
            <a:ext cx="5334000" cy="1387475"/>
          </a:xfrm>
          <a:noFill/>
          <a:ln/>
        </p:spPr>
        <p:txBody>
          <a:bodyPr/>
          <a:lstStyle/>
          <a:p>
            <a:pPr>
              <a:lnSpc>
                <a:spcPct val="70000"/>
              </a:lnSpc>
              <a:spcBef>
                <a:spcPct val="50000"/>
              </a:spcBef>
              <a:buClrTx/>
              <a:buFontTx/>
              <a:buNone/>
              <a:tabLst>
                <a:tab pos="169863" algn="l"/>
                <a:tab pos="400050" algn="l"/>
                <a:tab pos="1489075" algn="l"/>
              </a:tabLst>
            </a:pPr>
            <a:r>
              <a:rPr kumimoji="0" lang="en-US" sz="1800" b="1" dirty="0">
                <a:latin typeface="Courier New" pitchFamily="49" charset="0"/>
              </a:rPr>
              <a:t>for </a:t>
            </a:r>
            <a:r>
              <a:rPr kumimoji="0" lang="en-US" sz="1800" b="1" dirty="0" err="1">
                <a:solidFill>
                  <a:schemeClr val="tx2"/>
                </a:solidFill>
                <a:latin typeface="Courier New" pitchFamily="49" charset="0"/>
              </a:rPr>
              <a:t>i</a:t>
            </a:r>
            <a:r>
              <a:rPr kumimoji="0" lang="en-US" sz="1800" b="1" dirty="0">
                <a:latin typeface="Courier New" pitchFamily="49" charset="0"/>
              </a:rPr>
              <a:t> = 0 to 2</a:t>
            </a:r>
          </a:p>
          <a:p>
            <a:pPr>
              <a:lnSpc>
                <a:spcPct val="70000"/>
              </a:lnSpc>
              <a:spcBef>
                <a:spcPct val="50000"/>
              </a:spcBef>
              <a:buClrTx/>
              <a:buFontTx/>
              <a:buNone/>
              <a:tabLst>
                <a:tab pos="169863" algn="l"/>
                <a:tab pos="400050" algn="l"/>
                <a:tab pos="1489075" algn="l"/>
              </a:tabLst>
            </a:pPr>
            <a:r>
              <a:rPr kumimoji="0" lang="en-US" sz="1800" b="1" dirty="0">
                <a:latin typeface="Courier New" pitchFamily="49" charset="0"/>
              </a:rPr>
              <a:t>	for </a:t>
            </a:r>
            <a:r>
              <a:rPr kumimoji="0" lang="en-US" sz="1800" b="1" dirty="0">
                <a:solidFill>
                  <a:schemeClr val="tx2"/>
                </a:solidFill>
                <a:latin typeface="Courier New" pitchFamily="49" charset="0"/>
              </a:rPr>
              <a:t>j</a:t>
            </a:r>
            <a:r>
              <a:rPr kumimoji="0" lang="en-US" sz="1800" b="1" dirty="0">
                <a:latin typeface="Courier New" pitchFamily="49" charset="0"/>
              </a:rPr>
              <a:t> = 0 to 100</a:t>
            </a:r>
          </a:p>
          <a:p>
            <a:pPr>
              <a:lnSpc>
                <a:spcPct val="70000"/>
              </a:lnSpc>
              <a:spcBef>
                <a:spcPct val="50000"/>
              </a:spcBef>
              <a:buClrTx/>
              <a:buFontTx/>
              <a:buNone/>
              <a:tabLst>
                <a:tab pos="169863" algn="l"/>
                <a:tab pos="400050" algn="l"/>
                <a:tab pos="1489075" algn="l"/>
              </a:tabLst>
            </a:pPr>
            <a:r>
              <a:rPr kumimoji="0" lang="en-US" sz="1800" b="1" dirty="0">
                <a:latin typeface="Courier New" pitchFamily="49" charset="0"/>
              </a:rPr>
              <a:t>			A[</a:t>
            </a:r>
            <a:r>
              <a:rPr kumimoji="0" lang="en-US" sz="1800" b="1" dirty="0" err="1">
                <a:latin typeface="Courier New" pitchFamily="49" charset="0"/>
              </a:rPr>
              <a:t>i</a:t>
            </a:r>
            <a:r>
              <a:rPr kumimoji="0" lang="en-US" sz="1800" b="1" dirty="0">
                <a:latin typeface="Courier New" pitchFamily="49" charset="0"/>
              </a:rPr>
              <a:t>][j] = B[j][0] + B[j+1][0];</a:t>
            </a:r>
          </a:p>
        </p:txBody>
      </p:sp>
      <p:grpSp>
        <p:nvGrpSpPr>
          <p:cNvPr id="101381" name="Group 5"/>
          <p:cNvGrpSpPr>
            <a:grpSpLocks/>
          </p:cNvGrpSpPr>
          <p:nvPr/>
        </p:nvGrpSpPr>
        <p:grpSpPr bwMode="auto">
          <a:xfrm>
            <a:off x="7772400" y="1981200"/>
            <a:ext cx="990600" cy="762000"/>
            <a:chOff x="4848" y="1728"/>
            <a:chExt cx="624" cy="480"/>
          </a:xfrm>
        </p:grpSpPr>
        <p:sp>
          <p:nvSpPr>
            <p:cNvPr id="101382" name="Oval 6"/>
            <p:cNvSpPr>
              <a:spLocks noChangeArrowheads="1"/>
            </p:cNvSpPr>
            <p:nvPr/>
          </p:nvSpPr>
          <p:spPr bwMode="auto">
            <a:xfrm>
              <a:off x="4944" y="2016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383" name="Oval 7"/>
            <p:cNvSpPr>
              <a:spLocks noChangeArrowheads="1"/>
            </p:cNvSpPr>
            <p:nvPr/>
          </p:nvSpPr>
          <p:spPr bwMode="auto">
            <a:xfrm>
              <a:off x="4944" y="1824"/>
              <a:ext cx="84" cy="8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384" name="Text Box 8"/>
            <p:cNvSpPr txBox="1">
              <a:spLocks noChangeArrowheads="1"/>
            </p:cNvSpPr>
            <p:nvPr/>
          </p:nvSpPr>
          <p:spPr bwMode="auto">
            <a:xfrm>
              <a:off x="5040" y="1776"/>
              <a:ext cx="28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>
                  <a:latin typeface="Comic Sans MS" pitchFamily="66" charset="0"/>
                </a:rPr>
                <a:t>Hit</a:t>
              </a:r>
            </a:p>
          </p:txBody>
        </p:sp>
        <p:sp>
          <p:nvSpPr>
            <p:cNvPr id="101385" name="Text Box 9"/>
            <p:cNvSpPr txBox="1">
              <a:spLocks noChangeArrowheads="1"/>
            </p:cNvSpPr>
            <p:nvPr/>
          </p:nvSpPr>
          <p:spPr bwMode="auto">
            <a:xfrm>
              <a:off x="5040" y="1968"/>
              <a:ext cx="35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>
                  <a:latin typeface="Comic Sans MS" pitchFamily="66" charset="0"/>
                </a:rPr>
                <a:t>Miss</a:t>
              </a:r>
            </a:p>
          </p:txBody>
        </p:sp>
        <p:sp>
          <p:nvSpPr>
            <p:cNvPr id="101386" name="Rectangle 10"/>
            <p:cNvSpPr>
              <a:spLocks noChangeArrowheads="1"/>
            </p:cNvSpPr>
            <p:nvPr/>
          </p:nvSpPr>
          <p:spPr bwMode="auto">
            <a:xfrm>
              <a:off x="4848" y="1728"/>
              <a:ext cx="624" cy="48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1458" name="Group 82"/>
          <p:cNvGrpSpPr>
            <a:grpSpLocks/>
          </p:cNvGrpSpPr>
          <p:nvPr/>
        </p:nvGrpSpPr>
        <p:grpSpPr bwMode="auto">
          <a:xfrm>
            <a:off x="533400" y="3200400"/>
            <a:ext cx="2667000" cy="1711325"/>
            <a:chOff x="336" y="2016"/>
            <a:chExt cx="1680" cy="1078"/>
          </a:xfrm>
        </p:grpSpPr>
        <p:grpSp>
          <p:nvGrpSpPr>
            <p:cNvPr id="101456" name="Group 80"/>
            <p:cNvGrpSpPr>
              <a:grpSpLocks/>
            </p:cNvGrpSpPr>
            <p:nvPr/>
          </p:nvGrpSpPr>
          <p:grpSpPr bwMode="auto">
            <a:xfrm>
              <a:off x="336" y="2304"/>
              <a:ext cx="1680" cy="790"/>
              <a:chOff x="3024" y="2720"/>
              <a:chExt cx="1680" cy="790"/>
            </a:xfrm>
          </p:grpSpPr>
          <p:sp>
            <p:nvSpPr>
              <p:cNvPr id="101388" name="Line 12"/>
              <p:cNvSpPr>
                <a:spLocks noChangeShapeType="1"/>
              </p:cNvSpPr>
              <p:nvPr/>
            </p:nvSpPr>
            <p:spPr bwMode="auto">
              <a:xfrm flipH="1" flipV="1">
                <a:off x="3285" y="2720"/>
                <a:ext cx="4" cy="523"/>
              </a:xfrm>
              <a:prstGeom prst="line">
                <a:avLst/>
              </a:prstGeom>
              <a:noFill/>
              <a:ln w="19050">
                <a:solidFill>
                  <a:srgbClr val="B2B2B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1389" name="Line 13"/>
              <p:cNvSpPr>
                <a:spLocks noChangeShapeType="1"/>
              </p:cNvSpPr>
              <p:nvPr/>
            </p:nvSpPr>
            <p:spPr bwMode="auto">
              <a:xfrm flipV="1">
                <a:off x="3289" y="3243"/>
                <a:ext cx="1415" cy="0"/>
              </a:xfrm>
              <a:prstGeom prst="line">
                <a:avLst/>
              </a:prstGeom>
              <a:noFill/>
              <a:ln w="19050">
                <a:solidFill>
                  <a:srgbClr val="B2B2B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1390" name="Text Box 14"/>
              <p:cNvSpPr txBox="1">
                <a:spLocks noChangeArrowheads="1"/>
              </p:cNvSpPr>
              <p:nvPr/>
            </p:nvSpPr>
            <p:spPr bwMode="auto">
              <a:xfrm>
                <a:off x="3024" y="2736"/>
                <a:ext cx="169" cy="17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lnSpc>
                    <a:spcPct val="70000"/>
                  </a:lnSpc>
                  <a:spcBef>
                    <a:spcPct val="50000"/>
                  </a:spcBef>
                  <a:tabLst>
                    <a:tab pos="339725" algn="l"/>
                    <a:tab pos="688975" algn="l"/>
                  </a:tabLst>
                </a:pPr>
                <a:r>
                  <a:rPr lang="en-US" sz="1800" b="1">
                    <a:solidFill>
                      <a:schemeClr val="tx2"/>
                    </a:solidFill>
                    <a:latin typeface="Courier New" pitchFamily="49" charset="0"/>
                  </a:rPr>
                  <a:t>i</a:t>
                </a:r>
                <a:endParaRPr lang="en-US" sz="1800">
                  <a:solidFill>
                    <a:schemeClr val="tx2"/>
                  </a:solidFill>
                  <a:latin typeface="Courier New" pitchFamily="49" charset="0"/>
                </a:endParaRPr>
              </a:p>
            </p:txBody>
          </p:sp>
          <p:sp>
            <p:nvSpPr>
              <p:cNvPr id="101391" name="Text Box 15"/>
              <p:cNvSpPr txBox="1">
                <a:spLocks noChangeArrowheads="1"/>
              </p:cNvSpPr>
              <p:nvPr/>
            </p:nvSpPr>
            <p:spPr bwMode="auto">
              <a:xfrm>
                <a:off x="4483" y="3331"/>
                <a:ext cx="169" cy="17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lnSpc>
                    <a:spcPct val="70000"/>
                  </a:lnSpc>
                  <a:spcBef>
                    <a:spcPct val="50000"/>
                  </a:spcBef>
                  <a:tabLst>
                    <a:tab pos="339725" algn="l"/>
                    <a:tab pos="688975" algn="l"/>
                  </a:tabLst>
                </a:pPr>
                <a:r>
                  <a:rPr lang="en-US" sz="1800" b="1">
                    <a:solidFill>
                      <a:schemeClr val="tx2"/>
                    </a:solidFill>
                    <a:latin typeface="Courier New" pitchFamily="49" charset="0"/>
                  </a:rPr>
                  <a:t>j</a:t>
                </a:r>
                <a:endParaRPr lang="en-US" sz="1800">
                  <a:solidFill>
                    <a:schemeClr val="tx2"/>
                  </a:solidFill>
                  <a:latin typeface="Courier New" pitchFamily="49" charset="0"/>
                </a:endParaRPr>
              </a:p>
            </p:txBody>
          </p:sp>
          <p:sp>
            <p:nvSpPr>
              <p:cNvPr id="101392" name="Oval 16"/>
              <p:cNvSpPr>
                <a:spLocks noChangeArrowheads="1"/>
              </p:cNvSpPr>
              <p:nvPr/>
            </p:nvSpPr>
            <p:spPr bwMode="auto">
              <a:xfrm>
                <a:off x="3245" y="3197"/>
                <a:ext cx="86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393" name="Oval 17"/>
              <p:cNvSpPr>
                <a:spLocks noChangeArrowheads="1"/>
              </p:cNvSpPr>
              <p:nvPr/>
            </p:nvSpPr>
            <p:spPr bwMode="auto">
              <a:xfrm>
                <a:off x="3415" y="3197"/>
                <a:ext cx="86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394" name="Oval 18"/>
              <p:cNvSpPr>
                <a:spLocks noChangeArrowheads="1"/>
              </p:cNvSpPr>
              <p:nvPr/>
            </p:nvSpPr>
            <p:spPr bwMode="auto">
              <a:xfrm>
                <a:off x="3586" y="3197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395" name="Oval 19"/>
              <p:cNvSpPr>
                <a:spLocks noChangeArrowheads="1"/>
              </p:cNvSpPr>
              <p:nvPr/>
            </p:nvSpPr>
            <p:spPr bwMode="auto">
              <a:xfrm>
                <a:off x="3756" y="3197"/>
                <a:ext cx="86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396" name="Oval 20"/>
              <p:cNvSpPr>
                <a:spLocks noChangeArrowheads="1"/>
              </p:cNvSpPr>
              <p:nvPr/>
            </p:nvSpPr>
            <p:spPr bwMode="auto">
              <a:xfrm>
                <a:off x="3927" y="3197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397" name="Oval 21"/>
              <p:cNvSpPr>
                <a:spLocks noChangeArrowheads="1"/>
              </p:cNvSpPr>
              <p:nvPr/>
            </p:nvSpPr>
            <p:spPr bwMode="auto">
              <a:xfrm>
                <a:off x="4098" y="3197"/>
                <a:ext cx="84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398" name="Oval 22"/>
              <p:cNvSpPr>
                <a:spLocks noChangeArrowheads="1"/>
              </p:cNvSpPr>
              <p:nvPr/>
            </p:nvSpPr>
            <p:spPr bwMode="auto">
              <a:xfrm>
                <a:off x="4268" y="3197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399" name="Oval 23"/>
              <p:cNvSpPr>
                <a:spLocks noChangeArrowheads="1"/>
              </p:cNvSpPr>
              <p:nvPr/>
            </p:nvSpPr>
            <p:spPr bwMode="auto">
              <a:xfrm>
                <a:off x="4438" y="3197"/>
                <a:ext cx="85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00" name="Oval 24"/>
              <p:cNvSpPr>
                <a:spLocks noChangeArrowheads="1"/>
              </p:cNvSpPr>
              <p:nvPr/>
            </p:nvSpPr>
            <p:spPr bwMode="auto">
              <a:xfrm>
                <a:off x="3245" y="3027"/>
                <a:ext cx="86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01" name="Oval 25"/>
              <p:cNvSpPr>
                <a:spLocks noChangeArrowheads="1"/>
              </p:cNvSpPr>
              <p:nvPr/>
            </p:nvSpPr>
            <p:spPr bwMode="auto">
              <a:xfrm>
                <a:off x="3415" y="3027"/>
                <a:ext cx="86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02" name="Oval 26"/>
              <p:cNvSpPr>
                <a:spLocks noChangeArrowheads="1"/>
              </p:cNvSpPr>
              <p:nvPr/>
            </p:nvSpPr>
            <p:spPr bwMode="auto">
              <a:xfrm>
                <a:off x="3586" y="3027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03" name="Oval 27"/>
              <p:cNvSpPr>
                <a:spLocks noChangeArrowheads="1"/>
              </p:cNvSpPr>
              <p:nvPr/>
            </p:nvSpPr>
            <p:spPr bwMode="auto">
              <a:xfrm>
                <a:off x="3756" y="3027"/>
                <a:ext cx="86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04" name="Oval 28"/>
              <p:cNvSpPr>
                <a:spLocks noChangeArrowheads="1"/>
              </p:cNvSpPr>
              <p:nvPr/>
            </p:nvSpPr>
            <p:spPr bwMode="auto">
              <a:xfrm>
                <a:off x="3927" y="3027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05" name="Oval 29"/>
              <p:cNvSpPr>
                <a:spLocks noChangeArrowheads="1"/>
              </p:cNvSpPr>
              <p:nvPr/>
            </p:nvSpPr>
            <p:spPr bwMode="auto">
              <a:xfrm>
                <a:off x="4098" y="3027"/>
                <a:ext cx="84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06" name="Oval 30"/>
              <p:cNvSpPr>
                <a:spLocks noChangeArrowheads="1"/>
              </p:cNvSpPr>
              <p:nvPr/>
            </p:nvSpPr>
            <p:spPr bwMode="auto">
              <a:xfrm>
                <a:off x="4268" y="3027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07" name="Oval 31"/>
              <p:cNvSpPr>
                <a:spLocks noChangeArrowheads="1"/>
              </p:cNvSpPr>
              <p:nvPr/>
            </p:nvSpPr>
            <p:spPr bwMode="auto">
              <a:xfrm>
                <a:off x="4438" y="3027"/>
                <a:ext cx="85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08" name="Oval 32"/>
              <p:cNvSpPr>
                <a:spLocks noChangeArrowheads="1"/>
              </p:cNvSpPr>
              <p:nvPr/>
            </p:nvSpPr>
            <p:spPr bwMode="auto">
              <a:xfrm>
                <a:off x="3245" y="2857"/>
                <a:ext cx="86" cy="85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09" name="Oval 33"/>
              <p:cNvSpPr>
                <a:spLocks noChangeArrowheads="1"/>
              </p:cNvSpPr>
              <p:nvPr/>
            </p:nvSpPr>
            <p:spPr bwMode="auto">
              <a:xfrm>
                <a:off x="3415" y="2857"/>
                <a:ext cx="86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10" name="Oval 34"/>
              <p:cNvSpPr>
                <a:spLocks noChangeArrowheads="1"/>
              </p:cNvSpPr>
              <p:nvPr/>
            </p:nvSpPr>
            <p:spPr bwMode="auto">
              <a:xfrm>
                <a:off x="3586" y="2857"/>
                <a:ext cx="85" cy="85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11" name="Oval 35"/>
              <p:cNvSpPr>
                <a:spLocks noChangeArrowheads="1"/>
              </p:cNvSpPr>
              <p:nvPr/>
            </p:nvSpPr>
            <p:spPr bwMode="auto">
              <a:xfrm>
                <a:off x="3756" y="2857"/>
                <a:ext cx="86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12" name="Oval 36"/>
              <p:cNvSpPr>
                <a:spLocks noChangeArrowheads="1"/>
              </p:cNvSpPr>
              <p:nvPr/>
            </p:nvSpPr>
            <p:spPr bwMode="auto">
              <a:xfrm>
                <a:off x="3927" y="2857"/>
                <a:ext cx="85" cy="85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13" name="Oval 37"/>
              <p:cNvSpPr>
                <a:spLocks noChangeArrowheads="1"/>
              </p:cNvSpPr>
              <p:nvPr/>
            </p:nvSpPr>
            <p:spPr bwMode="auto">
              <a:xfrm>
                <a:off x="4098" y="2857"/>
                <a:ext cx="84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14" name="Oval 38"/>
              <p:cNvSpPr>
                <a:spLocks noChangeArrowheads="1"/>
              </p:cNvSpPr>
              <p:nvPr/>
            </p:nvSpPr>
            <p:spPr bwMode="auto">
              <a:xfrm>
                <a:off x="4268" y="2857"/>
                <a:ext cx="85" cy="85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15" name="Oval 39"/>
              <p:cNvSpPr>
                <a:spLocks noChangeArrowheads="1"/>
              </p:cNvSpPr>
              <p:nvPr/>
            </p:nvSpPr>
            <p:spPr bwMode="auto">
              <a:xfrm>
                <a:off x="4438" y="2857"/>
                <a:ext cx="85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1457" name="Text Box 81"/>
            <p:cNvSpPr txBox="1">
              <a:spLocks noChangeArrowheads="1"/>
            </p:cNvSpPr>
            <p:nvPr/>
          </p:nvSpPr>
          <p:spPr bwMode="auto">
            <a:xfrm>
              <a:off x="864" y="2016"/>
              <a:ext cx="71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800" b="1">
                  <a:latin typeface="Courier New" pitchFamily="49" charset="0"/>
                </a:rPr>
                <a:t>A[i][j]</a:t>
              </a:r>
            </a:p>
          </p:txBody>
        </p:sp>
      </p:grpSp>
      <p:sp>
        <p:nvSpPr>
          <p:cNvPr id="101522" name="Text Box 146"/>
          <p:cNvSpPr txBox="1">
            <a:spLocks noChangeArrowheads="1"/>
          </p:cNvSpPr>
          <p:nvPr/>
        </p:nvSpPr>
        <p:spPr bwMode="auto">
          <a:xfrm>
            <a:off x="1449822" y="5105400"/>
            <a:ext cx="102624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solidFill>
                  <a:srgbClr val="0000CC"/>
                </a:solidFill>
                <a:latin typeface="Comic Sans MS" pitchFamily="66" charset="0"/>
              </a:rPr>
              <a:t>Spatial</a:t>
            </a:r>
            <a:endParaRPr lang="en-US" dirty="0">
              <a:solidFill>
                <a:srgbClr val="0000CC"/>
              </a:solidFill>
              <a:latin typeface="Comic Sans MS" pitchFamily="66" charset="0"/>
            </a:endParaRPr>
          </a:p>
        </p:txBody>
      </p:sp>
      <p:grpSp>
        <p:nvGrpSpPr>
          <p:cNvPr id="104" name="Group 103"/>
          <p:cNvGrpSpPr/>
          <p:nvPr/>
        </p:nvGrpSpPr>
        <p:grpSpPr>
          <a:xfrm>
            <a:off x="3276600" y="3200400"/>
            <a:ext cx="2667000" cy="2305110"/>
            <a:chOff x="3276600" y="3200400"/>
            <a:chExt cx="2667000" cy="2305110"/>
          </a:xfrm>
        </p:grpSpPr>
        <p:grpSp>
          <p:nvGrpSpPr>
            <p:cNvPr id="101521" name="Group 145"/>
            <p:cNvGrpSpPr>
              <a:grpSpLocks/>
            </p:cNvGrpSpPr>
            <p:nvPr/>
          </p:nvGrpSpPr>
          <p:grpSpPr bwMode="auto">
            <a:xfrm>
              <a:off x="3276600" y="3657600"/>
              <a:ext cx="2667000" cy="1254125"/>
              <a:chOff x="2064" y="2304"/>
              <a:chExt cx="1680" cy="790"/>
            </a:xfrm>
          </p:grpSpPr>
          <p:sp>
            <p:nvSpPr>
              <p:cNvPr id="101461" name="Line 85"/>
              <p:cNvSpPr>
                <a:spLocks noChangeShapeType="1"/>
              </p:cNvSpPr>
              <p:nvPr/>
            </p:nvSpPr>
            <p:spPr bwMode="auto">
              <a:xfrm flipH="1" flipV="1">
                <a:off x="2325" y="2304"/>
                <a:ext cx="4" cy="523"/>
              </a:xfrm>
              <a:prstGeom prst="line">
                <a:avLst/>
              </a:prstGeom>
              <a:noFill/>
              <a:ln w="19050">
                <a:solidFill>
                  <a:srgbClr val="B2B2B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1462" name="Line 86"/>
              <p:cNvSpPr>
                <a:spLocks noChangeShapeType="1"/>
              </p:cNvSpPr>
              <p:nvPr/>
            </p:nvSpPr>
            <p:spPr bwMode="auto">
              <a:xfrm flipV="1">
                <a:off x="2329" y="2827"/>
                <a:ext cx="1415" cy="0"/>
              </a:xfrm>
              <a:prstGeom prst="line">
                <a:avLst/>
              </a:prstGeom>
              <a:noFill/>
              <a:ln w="19050">
                <a:solidFill>
                  <a:srgbClr val="B2B2B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1463" name="Text Box 87"/>
              <p:cNvSpPr txBox="1">
                <a:spLocks noChangeArrowheads="1"/>
              </p:cNvSpPr>
              <p:nvPr/>
            </p:nvSpPr>
            <p:spPr bwMode="auto">
              <a:xfrm>
                <a:off x="2064" y="2320"/>
                <a:ext cx="169" cy="17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lnSpc>
                    <a:spcPct val="70000"/>
                  </a:lnSpc>
                  <a:spcBef>
                    <a:spcPct val="50000"/>
                  </a:spcBef>
                  <a:tabLst>
                    <a:tab pos="339725" algn="l"/>
                    <a:tab pos="688975" algn="l"/>
                  </a:tabLst>
                </a:pPr>
                <a:r>
                  <a:rPr lang="en-US" sz="1800" b="1">
                    <a:solidFill>
                      <a:schemeClr val="tx2"/>
                    </a:solidFill>
                    <a:latin typeface="Courier New" pitchFamily="49" charset="0"/>
                  </a:rPr>
                  <a:t>i</a:t>
                </a:r>
                <a:endParaRPr lang="en-US" sz="1800">
                  <a:solidFill>
                    <a:schemeClr val="tx2"/>
                  </a:solidFill>
                  <a:latin typeface="Courier New" pitchFamily="49" charset="0"/>
                </a:endParaRPr>
              </a:p>
            </p:txBody>
          </p:sp>
          <p:sp>
            <p:nvSpPr>
              <p:cNvPr id="101464" name="Text Box 88"/>
              <p:cNvSpPr txBox="1">
                <a:spLocks noChangeArrowheads="1"/>
              </p:cNvSpPr>
              <p:nvPr/>
            </p:nvSpPr>
            <p:spPr bwMode="auto">
              <a:xfrm>
                <a:off x="3523" y="2915"/>
                <a:ext cx="169" cy="17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lnSpc>
                    <a:spcPct val="70000"/>
                  </a:lnSpc>
                  <a:spcBef>
                    <a:spcPct val="50000"/>
                  </a:spcBef>
                  <a:tabLst>
                    <a:tab pos="339725" algn="l"/>
                    <a:tab pos="688975" algn="l"/>
                  </a:tabLst>
                </a:pPr>
                <a:r>
                  <a:rPr lang="en-US" sz="1800" b="1">
                    <a:solidFill>
                      <a:schemeClr val="tx2"/>
                    </a:solidFill>
                    <a:latin typeface="Courier New" pitchFamily="49" charset="0"/>
                  </a:rPr>
                  <a:t>j</a:t>
                </a:r>
                <a:endParaRPr lang="en-US" sz="1800">
                  <a:solidFill>
                    <a:schemeClr val="tx2"/>
                  </a:solidFill>
                  <a:latin typeface="Courier New" pitchFamily="49" charset="0"/>
                </a:endParaRPr>
              </a:p>
            </p:txBody>
          </p:sp>
          <p:sp>
            <p:nvSpPr>
              <p:cNvPr id="101465" name="Oval 89"/>
              <p:cNvSpPr>
                <a:spLocks noChangeArrowheads="1"/>
              </p:cNvSpPr>
              <p:nvPr/>
            </p:nvSpPr>
            <p:spPr bwMode="auto">
              <a:xfrm>
                <a:off x="2285" y="2781"/>
                <a:ext cx="86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66" name="Oval 90"/>
              <p:cNvSpPr>
                <a:spLocks noChangeArrowheads="1"/>
              </p:cNvSpPr>
              <p:nvPr/>
            </p:nvSpPr>
            <p:spPr bwMode="auto">
              <a:xfrm>
                <a:off x="2455" y="2781"/>
                <a:ext cx="86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67" name="Oval 91"/>
              <p:cNvSpPr>
                <a:spLocks noChangeArrowheads="1"/>
              </p:cNvSpPr>
              <p:nvPr/>
            </p:nvSpPr>
            <p:spPr bwMode="auto">
              <a:xfrm>
                <a:off x="2626" y="2781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68" name="Oval 92"/>
              <p:cNvSpPr>
                <a:spLocks noChangeArrowheads="1"/>
              </p:cNvSpPr>
              <p:nvPr/>
            </p:nvSpPr>
            <p:spPr bwMode="auto">
              <a:xfrm>
                <a:off x="2796" y="2781"/>
                <a:ext cx="86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69" name="Oval 93"/>
              <p:cNvSpPr>
                <a:spLocks noChangeArrowheads="1"/>
              </p:cNvSpPr>
              <p:nvPr/>
            </p:nvSpPr>
            <p:spPr bwMode="auto">
              <a:xfrm>
                <a:off x="2967" y="2781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70" name="Oval 94"/>
              <p:cNvSpPr>
                <a:spLocks noChangeArrowheads="1"/>
              </p:cNvSpPr>
              <p:nvPr/>
            </p:nvSpPr>
            <p:spPr bwMode="auto">
              <a:xfrm>
                <a:off x="3138" y="2781"/>
                <a:ext cx="84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71" name="Oval 95"/>
              <p:cNvSpPr>
                <a:spLocks noChangeArrowheads="1"/>
              </p:cNvSpPr>
              <p:nvPr/>
            </p:nvSpPr>
            <p:spPr bwMode="auto">
              <a:xfrm>
                <a:off x="3308" y="2781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72" name="Oval 96"/>
              <p:cNvSpPr>
                <a:spLocks noChangeArrowheads="1"/>
              </p:cNvSpPr>
              <p:nvPr/>
            </p:nvSpPr>
            <p:spPr bwMode="auto">
              <a:xfrm>
                <a:off x="3478" y="2781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73" name="Oval 97"/>
              <p:cNvSpPr>
                <a:spLocks noChangeArrowheads="1"/>
              </p:cNvSpPr>
              <p:nvPr/>
            </p:nvSpPr>
            <p:spPr bwMode="auto">
              <a:xfrm>
                <a:off x="2285" y="2611"/>
                <a:ext cx="86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74" name="Oval 98"/>
              <p:cNvSpPr>
                <a:spLocks noChangeArrowheads="1"/>
              </p:cNvSpPr>
              <p:nvPr/>
            </p:nvSpPr>
            <p:spPr bwMode="auto">
              <a:xfrm>
                <a:off x="2455" y="2611"/>
                <a:ext cx="86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75" name="Oval 99"/>
              <p:cNvSpPr>
                <a:spLocks noChangeArrowheads="1"/>
              </p:cNvSpPr>
              <p:nvPr/>
            </p:nvSpPr>
            <p:spPr bwMode="auto">
              <a:xfrm>
                <a:off x="2626" y="2611"/>
                <a:ext cx="85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76" name="Oval 100"/>
              <p:cNvSpPr>
                <a:spLocks noChangeArrowheads="1"/>
              </p:cNvSpPr>
              <p:nvPr/>
            </p:nvSpPr>
            <p:spPr bwMode="auto">
              <a:xfrm>
                <a:off x="2796" y="2611"/>
                <a:ext cx="86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77" name="Oval 101"/>
              <p:cNvSpPr>
                <a:spLocks noChangeArrowheads="1"/>
              </p:cNvSpPr>
              <p:nvPr/>
            </p:nvSpPr>
            <p:spPr bwMode="auto">
              <a:xfrm>
                <a:off x="2967" y="2611"/>
                <a:ext cx="85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78" name="Oval 102"/>
              <p:cNvSpPr>
                <a:spLocks noChangeArrowheads="1"/>
              </p:cNvSpPr>
              <p:nvPr/>
            </p:nvSpPr>
            <p:spPr bwMode="auto">
              <a:xfrm>
                <a:off x="3138" y="2611"/>
                <a:ext cx="84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79" name="Oval 103"/>
              <p:cNvSpPr>
                <a:spLocks noChangeArrowheads="1"/>
              </p:cNvSpPr>
              <p:nvPr/>
            </p:nvSpPr>
            <p:spPr bwMode="auto">
              <a:xfrm>
                <a:off x="3308" y="2611"/>
                <a:ext cx="85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80" name="Oval 104"/>
              <p:cNvSpPr>
                <a:spLocks noChangeArrowheads="1"/>
              </p:cNvSpPr>
              <p:nvPr/>
            </p:nvSpPr>
            <p:spPr bwMode="auto">
              <a:xfrm>
                <a:off x="3478" y="2611"/>
                <a:ext cx="85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81" name="Oval 105"/>
              <p:cNvSpPr>
                <a:spLocks noChangeArrowheads="1"/>
              </p:cNvSpPr>
              <p:nvPr/>
            </p:nvSpPr>
            <p:spPr bwMode="auto">
              <a:xfrm>
                <a:off x="2285" y="2441"/>
                <a:ext cx="86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82" name="Oval 106"/>
              <p:cNvSpPr>
                <a:spLocks noChangeArrowheads="1"/>
              </p:cNvSpPr>
              <p:nvPr/>
            </p:nvSpPr>
            <p:spPr bwMode="auto">
              <a:xfrm>
                <a:off x="2455" y="2441"/>
                <a:ext cx="86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83" name="Oval 107"/>
              <p:cNvSpPr>
                <a:spLocks noChangeArrowheads="1"/>
              </p:cNvSpPr>
              <p:nvPr/>
            </p:nvSpPr>
            <p:spPr bwMode="auto">
              <a:xfrm>
                <a:off x="2626" y="2441"/>
                <a:ext cx="85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84" name="Oval 108"/>
              <p:cNvSpPr>
                <a:spLocks noChangeArrowheads="1"/>
              </p:cNvSpPr>
              <p:nvPr/>
            </p:nvSpPr>
            <p:spPr bwMode="auto">
              <a:xfrm>
                <a:off x="2796" y="2441"/>
                <a:ext cx="86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85" name="Oval 109"/>
              <p:cNvSpPr>
                <a:spLocks noChangeArrowheads="1"/>
              </p:cNvSpPr>
              <p:nvPr/>
            </p:nvSpPr>
            <p:spPr bwMode="auto">
              <a:xfrm>
                <a:off x="2967" y="2441"/>
                <a:ext cx="85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86" name="Oval 110"/>
              <p:cNvSpPr>
                <a:spLocks noChangeArrowheads="1"/>
              </p:cNvSpPr>
              <p:nvPr/>
            </p:nvSpPr>
            <p:spPr bwMode="auto">
              <a:xfrm>
                <a:off x="3138" y="2441"/>
                <a:ext cx="84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87" name="Oval 111"/>
              <p:cNvSpPr>
                <a:spLocks noChangeArrowheads="1"/>
              </p:cNvSpPr>
              <p:nvPr/>
            </p:nvSpPr>
            <p:spPr bwMode="auto">
              <a:xfrm>
                <a:off x="3308" y="2441"/>
                <a:ext cx="85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88" name="Oval 112"/>
              <p:cNvSpPr>
                <a:spLocks noChangeArrowheads="1"/>
              </p:cNvSpPr>
              <p:nvPr/>
            </p:nvSpPr>
            <p:spPr bwMode="auto">
              <a:xfrm>
                <a:off x="3478" y="2441"/>
                <a:ext cx="85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1489" name="Text Box 113"/>
            <p:cNvSpPr txBox="1">
              <a:spLocks noChangeArrowheads="1"/>
            </p:cNvSpPr>
            <p:nvPr/>
          </p:nvSpPr>
          <p:spPr bwMode="auto">
            <a:xfrm>
              <a:off x="3978275" y="3200400"/>
              <a:ext cx="1412875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800" b="1">
                  <a:latin typeface="Courier New" pitchFamily="49" charset="0"/>
                </a:rPr>
                <a:t>B[j+1][0]</a:t>
              </a:r>
            </a:p>
          </p:txBody>
        </p:sp>
        <p:sp>
          <p:nvSpPr>
            <p:cNvPr id="101523" name="Text Box 147"/>
            <p:cNvSpPr txBox="1">
              <a:spLocks noChangeArrowheads="1"/>
            </p:cNvSpPr>
            <p:nvPr/>
          </p:nvSpPr>
          <p:spPr bwMode="auto">
            <a:xfrm>
              <a:off x="4061538" y="5105400"/>
              <a:ext cx="129715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0000CC"/>
                  </a:solidFill>
                  <a:latin typeface="Comic Sans MS" pitchFamily="66" charset="0"/>
                </a:rPr>
                <a:t>Temporal</a:t>
              </a:r>
            </a:p>
          </p:txBody>
        </p:sp>
      </p:grpSp>
      <p:grpSp>
        <p:nvGrpSpPr>
          <p:cNvPr id="105" name="Group 104"/>
          <p:cNvGrpSpPr/>
          <p:nvPr/>
        </p:nvGrpSpPr>
        <p:grpSpPr>
          <a:xfrm>
            <a:off x="5867400" y="3200400"/>
            <a:ext cx="2667000" cy="2305110"/>
            <a:chOff x="5867400" y="3200400"/>
            <a:chExt cx="2667000" cy="2305110"/>
          </a:xfrm>
        </p:grpSpPr>
        <p:sp>
          <p:nvSpPr>
            <p:cNvPr id="101492" name="Line 116"/>
            <p:cNvSpPr>
              <a:spLocks noChangeShapeType="1"/>
            </p:cNvSpPr>
            <p:nvPr/>
          </p:nvSpPr>
          <p:spPr bwMode="auto">
            <a:xfrm flipH="1" flipV="1">
              <a:off x="6281738" y="3657600"/>
              <a:ext cx="6350" cy="830263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1493" name="Line 117"/>
            <p:cNvSpPr>
              <a:spLocks noChangeShapeType="1"/>
            </p:cNvSpPr>
            <p:nvPr/>
          </p:nvSpPr>
          <p:spPr bwMode="auto">
            <a:xfrm flipV="1">
              <a:off x="6288088" y="4487863"/>
              <a:ext cx="2246312" cy="0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1494" name="Text Box 118"/>
            <p:cNvSpPr txBox="1">
              <a:spLocks noChangeArrowheads="1"/>
            </p:cNvSpPr>
            <p:nvPr/>
          </p:nvSpPr>
          <p:spPr bwMode="auto">
            <a:xfrm>
              <a:off x="5867400" y="3683000"/>
              <a:ext cx="268288" cy="284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>
                  <a:solidFill>
                    <a:schemeClr val="tx2"/>
                  </a:solidFill>
                  <a:latin typeface="Courier New" pitchFamily="49" charset="0"/>
                </a:rPr>
                <a:t>i</a:t>
              </a:r>
              <a:endParaRPr lang="en-US" sz="1800">
                <a:solidFill>
                  <a:schemeClr val="tx2"/>
                </a:solidFill>
                <a:latin typeface="Courier New" pitchFamily="49" charset="0"/>
              </a:endParaRPr>
            </a:p>
          </p:txBody>
        </p:sp>
        <p:sp>
          <p:nvSpPr>
            <p:cNvPr id="101495" name="Text Box 119"/>
            <p:cNvSpPr txBox="1">
              <a:spLocks noChangeArrowheads="1"/>
            </p:cNvSpPr>
            <p:nvPr/>
          </p:nvSpPr>
          <p:spPr bwMode="auto">
            <a:xfrm>
              <a:off x="8183563" y="4627563"/>
              <a:ext cx="268287" cy="284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>
                  <a:solidFill>
                    <a:schemeClr val="tx2"/>
                  </a:solidFill>
                  <a:latin typeface="Courier New" pitchFamily="49" charset="0"/>
                </a:rPr>
                <a:t>j</a:t>
              </a:r>
              <a:endParaRPr lang="en-US" sz="1800">
                <a:solidFill>
                  <a:schemeClr val="tx2"/>
                </a:solidFill>
                <a:latin typeface="Courier New" pitchFamily="49" charset="0"/>
              </a:endParaRPr>
            </a:p>
          </p:txBody>
        </p:sp>
        <p:sp>
          <p:nvSpPr>
            <p:cNvPr id="101496" name="Oval 120"/>
            <p:cNvSpPr>
              <a:spLocks noChangeArrowheads="1"/>
            </p:cNvSpPr>
            <p:nvPr/>
          </p:nvSpPr>
          <p:spPr bwMode="auto">
            <a:xfrm>
              <a:off x="6218238" y="4414838"/>
              <a:ext cx="136525" cy="136525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97" name="Oval 121"/>
            <p:cNvSpPr>
              <a:spLocks noChangeArrowheads="1"/>
            </p:cNvSpPr>
            <p:nvPr/>
          </p:nvSpPr>
          <p:spPr bwMode="auto">
            <a:xfrm>
              <a:off x="6488113" y="4414838"/>
              <a:ext cx="136525" cy="1365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98" name="Oval 122"/>
            <p:cNvSpPr>
              <a:spLocks noChangeArrowheads="1"/>
            </p:cNvSpPr>
            <p:nvPr/>
          </p:nvSpPr>
          <p:spPr bwMode="auto">
            <a:xfrm>
              <a:off x="6759575" y="4414838"/>
              <a:ext cx="134938" cy="1365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99" name="Oval 123"/>
            <p:cNvSpPr>
              <a:spLocks noChangeArrowheads="1"/>
            </p:cNvSpPr>
            <p:nvPr/>
          </p:nvSpPr>
          <p:spPr bwMode="auto">
            <a:xfrm>
              <a:off x="7029450" y="4414838"/>
              <a:ext cx="136525" cy="1365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500" name="Oval 124"/>
            <p:cNvSpPr>
              <a:spLocks noChangeArrowheads="1"/>
            </p:cNvSpPr>
            <p:nvPr/>
          </p:nvSpPr>
          <p:spPr bwMode="auto">
            <a:xfrm>
              <a:off x="7300913" y="4414838"/>
              <a:ext cx="134937" cy="1365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501" name="Oval 125"/>
            <p:cNvSpPr>
              <a:spLocks noChangeArrowheads="1"/>
            </p:cNvSpPr>
            <p:nvPr/>
          </p:nvSpPr>
          <p:spPr bwMode="auto">
            <a:xfrm>
              <a:off x="7572375" y="4414838"/>
              <a:ext cx="133350" cy="1365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502" name="Oval 126"/>
            <p:cNvSpPr>
              <a:spLocks noChangeArrowheads="1"/>
            </p:cNvSpPr>
            <p:nvPr/>
          </p:nvSpPr>
          <p:spPr bwMode="auto">
            <a:xfrm>
              <a:off x="7842250" y="4414838"/>
              <a:ext cx="134938" cy="1365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503" name="Oval 127"/>
            <p:cNvSpPr>
              <a:spLocks noChangeArrowheads="1"/>
            </p:cNvSpPr>
            <p:nvPr/>
          </p:nvSpPr>
          <p:spPr bwMode="auto">
            <a:xfrm>
              <a:off x="8112125" y="4414838"/>
              <a:ext cx="134938" cy="1365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504" name="Oval 128"/>
            <p:cNvSpPr>
              <a:spLocks noChangeArrowheads="1"/>
            </p:cNvSpPr>
            <p:nvPr/>
          </p:nvSpPr>
          <p:spPr bwMode="auto">
            <a:xfrm>
              <a:off x="6218238" y="4144963"/>
              <a:ext cx="136525" cy="1365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505" name="Oval 129"/>
            <p:cNvSpPr>
              <a:spLocks noChangeArrowheads="1"/>
            </p:cNvSpPr>
            <p:nvPr/>
          </p:nvSpPr>
          <p:spPr bwMode="auto">
            <a:xfrm>
              <a:off x="6488113" y="4144963"/>
              <a:ext cx="136525" cy="1365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506" name="Oval 130"/>
            <p:cNvSpPr>
              <a:spLocks noChangeArrowheads="1"/>
            </p:cNvSpPr>
            <p:nvPr/>
          </p:nvSpPr>
          <p:spPr bwMode="auto">
            <a:xfrm>
              <a:off x="6759575" y="4144963"/>
              <a:ext cx="134938" cy="1365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507" name="Oval 131"/>
            <p:cNvSpPr>
              <a:spLocks noChangeArrowheads="1"/>
            </p:cNvSpPr>
            <p:nvPr/>
          </p:nvSpPr>
          <p:spPr bwMode="auto">
            <a:xfrm>
              <a:off x="7029450" y="4144963"/>
              <a:ext cx="136525" cy="1365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508" name="Oval 132"/>
            <p:cNvSpPr>
              <a:spLocks noChangeArrowheads="1"/>
            </p:cNvSpPr>
            <p:nvPr/>
          </p:nvSpPr>
          <p:spPr bwMode="auto">
            <a:xfrm>
              <a:off x="7300913" y="4144963"/>
              <a:ext cx="134937" cy="1365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509" name="Oval 133"/>
            <p:cNvSpPr>
              <a:spLocks noChangeArrowheads="1"/>
            </p:cNvSpPr>
            <p:nvPr/>
          </p:nvSpPr>
          <p:spPr bwMode="auto">
            <a:xfrm>
              <a:off x="7572375" y="4144963"/>
              <a:ext cx="133350" cy="1365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510" name="Oval 134"/>
            <p:cNvSpPr>
              <a:spLocks noChangeArrowheads="1"/>
            </p:cNvSpPr>
            <p:nvPr/>
          </p:nvSpPr>
          <p:spPr bwMode="auto">
            <a:xfrm>
              <a:off x="7842250" y="4144963"/>
              <a:ext cx="134938" cy="1365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511" name="Oval 135"/>
            <p:cNvSpPr>
              <a:spLocks noChangeArrowheads="1"/>
            </p:cNvSpPr>
            <p:nvPr/>
          </p:nvSpPr>
          <p:spPr bwMode="auto">
            <a:xfrm>
              <a:off x="8112125" y="4144963"/>
              <a:ext cx="134938" cy="1365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512" name="Oval 136"/>
            <p:cNvSpPr>
              <a:spLocks noChangeArrowheads="1"/>
            </p:cNvSpPr>
            <p:nvPr/>
          </p:nvSpPr>
          <p:spPr bwMode="auto">
            <a:xfrm>
              <a:off x="6218238" y="3875088"/>
              <a:ext cx="136525" cy="13493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513" name="Oval 137"/>
            <p:cNvSpPr>
              <a:spLocks noChangeArrowheads="1"/>
            </p:cNvSpPr>
            <p:nvPr/>
          </p:nvSpPr>
          <p:spPr bwMode="auto">
            <a:xfrm>
              <a:off x="6488113" y="3875088"/>
              <a:ext cx="136525" cy="13493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514" name="Oval 138"/>
            <p:cNvSpPr>
              <a:spLocks noChangeArrowheads="1"/>
            </p:cNvSpPr>
            <p:nvPr/>
          </p:nvSpPr>
          <p:spPr bwMode="auto">
            <a:xfrm>
              <a:off x="6759575" y="3875088"/>
              <a:ext cx="134938" cy="13493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515" name="Oval 139"/>
            <p:cNvSpPr>
              <a:spLocks noChangeArrowheads="1"/>
            </p:cNvSpPr>
            <p:nvPr/>
          </p:nvSpPr>
          <p:spPr bwMode="auto">
            <a:xfrm>
              <a:off x="7029450" y="3875088"/>
              <a:ext cx="136525" cy="13493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516" name="Oval 140"/>
            <p:cNvSpPr>
              <a:spLocks noChangeArrowheads="1"/>
            </p:cNvSpPr>
            <p:nvPr/>
          </p:nvSpPr>
          <p:spPr bwMode="auto">
            <a:xfrm>
              <a:off x="7300913" y="3875088"/>
              <a:ext cx="134937" cy="13493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517" name="Oval 141"/>
            <p:cNvSpPr>
              <a:spLocks noChangeArrowheads="1"/>
            </p:cNvSpPr>
            <p:nvPr/>
          </p:nvSpPr>
          <p:spPr bwMode="auto">
            <a:xfrm>
              <a:off x="7572375" y="3875088"/>
              <a:ext cx="133350" cy="13493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518" name="Oval 142"/>
            <p:cNvSpPr>
              <a:spLocks noChangeArrowheads="1"/>
            </p:cNvSpPr>
            <p:nvPr/>
          </p:nvSpPr>
          <p:spPr bwMode="auto">
            <a:xfrm>
              <a:off x="7842250" y="3875088"/>
              <a:ext cx="134938" cy="13493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519" name="Oval 143"/>
            <p:cNvSpPr>
              <a:spLocks noChangeArrowheads="1"/>
            </p:cNvSpPr>
            <p:nvPr/>
          </p:nvSpPr>
          <p:spPr bwMode="auto">
            <a:xfrm>
              <a:off x="8112125" y="3875088"/>
              <a:ext cx="134938" cy="13493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520" name="Text Box 144"/>
            <p:cNvSpPr txBox="1">
              <a:spLocks noChangeArrowheads="1"/>
            </p:cNvSpPr>
            <p:nvPr/>
          </p:nvSpPr>
          <p:spPr bwMode="auto">
            <a:xfrm>
              <a:off x="6705600" y="3200400"/>
              <a:ext cx="1139825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800" b="1" dirty="0">
                  <a:latin typeface="Courier New" pitchFamily="49" charset="0"/>
                </a:rPr>
                <a:t>B[j][0]</a:t>
              </a:r>
            </a:p>
          </p:txBody>
        </p:sp>
        <p:sp>
          <p:nvSpPr>
            <p:cNvPr id="101524" name="Text Box 148"/>
            <p:cNvSpPr txBox="1">
              <a:spLocks noChangeArrowheads="1"/>
            </p:cNvSpPr>
            <p:nvPr/>
          </p:nvSpPr>
          <p:spPr bwMode="auto">
            <a:xfrm>
              <a:off x="6854339" y="5105400"/>
              <a:ext cx="88838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0000CC"/>
                  </a:solidFill>
                  <a:latin typeface="Comic Sans MS" pitchFamily="66" charset="0"/>
                </a:rPr>
                <a:t>Group</a:t>
              </a:r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875A621-2FEF-42BE-97B3-7DE23D3DA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29107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Reuse Analysis: Representation</a:t>
            </a:r>
          </a:p>
        </p:txBody>
      </p:sp>
      <p:sp>
        <p:nvSpPr>
          <p:cNvPr id="10649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406400" y="2514600"/>
            <a:ext cx="8432800" cy="1066800"/>
          </a:xfrm>
        </p:spPr>
        <p:txBody>
          <a:bodyPr/>
          <a:lstStyle/>
          <a:p>
            <a:r>
              <a:rPr lang="en-US" sz="2000" dirty="0"/>
              <a:t>Map </a:t>
            </a:r>
            <a:r>
              <a:rPr lang="en-US" sz="2000" i="1" dirty="0">
                <a:solidFill>
                  <a:srgbClr val="0000CC"/>
                </a:solidFill>
              </a:rPr>
              <a:t>n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0000CC"/>
                </a:solidFill>
              </a:rPr>
              <a:t>loop indices</a:t>
            </a:r>
            <a:r>
              <a:rPr lang="en-US" sz="2000" dirty="0"/>
              <a:t> into </a:t>
            </a:r>
            <a:r>
              <a:rPr lang="en-US" sz="2000" i="1" dirty="0">
                <a:solidFill>
                  <a:srgbClr val="CC0066"/>
                </a:solidFill>
              </a:rPr>
              <a:t>d</a:t>
            </a:r>
            <a:r>
              <a:rPr lang="en-US" sz="2000" dirty="0">
                <a:solidFill>
                  <a:srgbClr val="CC0066"/>
                </a:solidFill>
              </a:rPr>
              <a:t> array indices</a:t>
            </a:r>
            <a:r>
              <a:rPr lang="en-US" sz="2000" dirty="0"/>
              <a:t> via array indexing function:</a:t>
            </a:r>
          </a:p>
        </p:txBody>
      </p:sp>
      <p:sp>
        <p:nvSpPr>
          <p:cNvPr id="106500" name="Text Box 1028"/>
          <p:cNvSpPr txBox="1">
            <a:spLocks noChangeArrowheads="1"/>
          </p:cNvSpPr>
          <p:nvPr/>
        </p:nvSpPr>
        <p:spPr bwMode="auto">
          <a:xfrm>
            <a:off x="2133600" y="1371600"/>
            <a:ext cx="5257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70000"/>
              </a:lnSpc>
              <a:spcBef>
                <a:spcPct val="50000"/>
              </a:spcBef>
              <a:tabLst>
                <a:tab pos="169863" algn="l"/>
                <a:tab pos="400050" algn="l"/>
                <a:tab pos="1489075" algn="l"/>
              </a:tabLst>
            </a:pPr>
            <a:r>
              <a:rPr lang="en-US" sz="1800" b="1" dirty="0">
                <a:latin typeface="Courier New" pitchFamily="49" charset="0"/>
              </a:rPr>
              <a:t>for </a:t>
            </a:r>
            <a:r>
              <a:rPr lang="en-US" sz="1800" b="1" dirty="0" err="1">
                <a:solidFill>
                  <a:schemeClr val="tx2"/>
                </a:solidFill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 = 0 to 2</a:t>
            </a:r>
          </a:p>
          <a:p>
            <a:pPr marL="342900" indent="-342900">
              <a:lnSpc>
                <a:spcPct val="70000"/>
              </a:lnSpc>
              <a:spcBef>
                <a:spcPct val="50000"/>
              </a:spcBef>
              <a:tabLst>
                <a:tab pos="169863" algn="l"/>
                <a:tab pos="400050" algn="l"/>
                <a:tab pos="1489075" algn="l"/>
              </a:tabLst>
            </a:pPr>
            <a:r>
              <a:rPr lang="en-US" sz="1800" b="1" dirty="0">
                <a:latin typeface="Courier New" pitchFamily="49" charset="0"/>
              </a:rPr>
              <a:t>	for </a:t>
            </a:r>
            <a:r>
              <a:rPr lang="en-US" sz="1800" b="1" dirty="0">
                <a:solidFill>
                  <a:schemeClr val="tx2"/>
                </a:solidFill>
                <a:latin typeface="Courier New" pitchFamily="49" charset="0"/>
              </a:rPr>
              <a:t>j</a:t>
            </a:r>
            <a:r>
              <a:rPr lang="en-US" sz="1800" b="1" dirty="0">
                <a:latin typeface="Courier New" pitchFamily="49" charset="0"/>
              </a:rPr>
              <a:t> = 0 to 100</a:t>
            </a:r>
          </a:p>
          <a:p>
            <a:pPr marL="342900" indent="-342900">
              <a:lnSpc>
                <a:spcPct val="70000"/>
              </a:lnSpc>
              <a:spcBef>
                <a:spcPct val="50000"/>
              </a:spcBef>
              <a:tabLst>
                <a:tab pos="169863" algn="l"/>
                <a:tab pos="400050" algn="l"/>
                <a:tab pos="1489075" algn="l"/>
              </a:tabLst>
            </a:pPr>
            <a:r>
              <a:rPr lang="en-US" sz="1800" b="1" dirty="0">
                <a:latin typeface="Courier New" pitchFamily="49" charset="0"/>
              </a:rPr>
              <a:t>			A[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][j] = B[j][0] + B[j+1][0];</a:t>
            </a:r>
          </a:p>
        </p:txBody>
      </p:sp>
      <p:sp>
        <p:nvSpPr>
          <p:cNvPr id="106501" name="Text Box 1029"/>
          <p:cNvSpPr txBox="1">
            <a:spLocks noChangeArrowheads="1"/>
          </p:cNvSpPr>
          <p:nvPr/>
        </p:nvSpPr>
        <p:spPr bwMode="auto">
          <a:xfrm>
            <a:off x="4175125" y="36226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pic>
        <p:nvPicPr>
          <p:cNvPr id="106507" name="Picture 1035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00400" y="3036888"/>
            <a:ext cx="2133600" cy="39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6515" name="Picture 1043" descr="txp_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79613" y="3657600"/>
            <a:ext cx="4956175" cy="217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F9AC69F-7E51-423D-8F68-ED8820FEB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08495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6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178800" cy="44577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Temporal reuse occurs between iterations     and </a:t>
            </a:r>
            <a:r>
              <a:rPr lang="en-US" i="1" dirty="0"/>
              <a:t>  </a:t>
            </a:r>
            <a:r>
              <a:rPr lang="en-US" dirty="0"/>
              <a:t> whenever: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Rather than worrying about individual values      of </a:t>
            </a:r>
            <a:r>
              <a:rPr lang="en-US" i="1" dirty="0"/>
              <a:t>  </a:t>
            </a:r>
            <a:r>
              <a:rPr lang="en-US" dirty="0"/>
              <a:t>  and, we say that reuse occurs along </a:t>
            </a:r>
            <a:r>
              <a:rPr lang="en-US" dirty="0">
                <a:solidFill>
                  <a:srgbClr val="0000CC"/>
                </a:solidFill>
              </a:rPr>
              <a:t>direction     vector</a:t>
            </a:r>
            <a:r>
              <a:rPr lang="en-US" dirty="0"/>
              <a:t> </a:t>
            </a:r>
            <a:r>
              <a:rPr lang="en-US" i="1" dirty="0"/>
              <a:t>    </a:t>
            </a:r>
            <a:r>
              <a:rPr lang="en-US" dirty="0"/>
              <a:t>when: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>
                <a:solidFill>
                  <a:srgbClr val="0000CC"/>
                </a:solidFill>
              </a:rPr>
              <a:t>Solution</a:t>
            </a:r>
            <a:r>
              <a:rPr lang="en-US" dirty="0"/>
              <a:t>: compute the </a:t>
            </a:r>
            <a:r>
              <a:rPr lang="en-US" i="1" dirty="0" err="1">
                <a:solidFill>
                  <a:srgbClr val="CC0066"/>
                </a:solidFill>
              </a:rPr>
              <a:t>nullspace</a:t>
            </a:r>
            <a:r>
              <a:rPr lang="en-US" dirty="0"/>
              <a:t> of </a:t>
            </a:r>
            <a:r>
              <a:rPr lang="en-US" i="1" dirty="0">
                <a:solidFill>
                  <a:srgbClr val="0000CC"/>
                </a:solidFill>
              </a:rPr>
              <a:t>H</a:t>
            </a:r>
          </a:p>
        </p:txBody>
      </p:sp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Finding Temporal Reuse</a:t>
            </a:r>
          </a:p>
        </p:txBody>
      </p:sp>
      <p:pic>
        <p:nvPicPr>
          <p:cNvPr id="108551" name="Picture 7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667000" y="2209800"/>
            <a:ext cx="342900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8552" name="Picture 8" descr="txp_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200400" y="2689225"/>
            <a:ext cx="25908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8553" name="Picture 9" descr="txp_fig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657600" y="4427538"/>
            <a:ext cx="1600200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8557" name="Picture 13" descr="txp_fig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785751" y="1600200"/>
            <a:ext cx="2571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8559" name="Picture 15" descr="txp_fig"/>
          <p:cNvPicPr>
            <a:picLocks noChangeAspect="1" noChangeArrowheads="1"/>
          </p:cNvPicPr>
          <p:nvPr>
            <p:custDataLst>
              <p:tags r:id="rId5"/>
            </p:custDataLst>
          </p:nvPr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702938" y="1600200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8560" name="Picture 16" descr="txp_fig"/>
          <p:cNvPicPr>
            <a:picLocks noChangeAspect="1" noChangeArrowheads="1"/>
          </p:cNvPicPr>
          <p:nvPr>
            <p:custDataLst>
              <p:tags r:id="rId6"/>
            </p:custDataLst>
          </p:nvPr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243762" y="3587798"/>
            <a:ext cx="2571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8561" name="Picture 17" descr="txp_fig"/>
          <p:cNvPicPr>
            <a:picLocks noChangeAspect="1" noChangeArrowheads="1"/>
          </p:cNvPicPr>
          <p:nvPr>
            <p:custDataLst>
              <p:tags r:id="rId7"/>
            </p:custDataLst>
          </p:nvPr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001000" y="3581400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8563" name="Picture 19" descr="txp_fig"/>
          <p:cNvPicPr>
            <a:picLocks noChangeAspect="1" noChangeArrowheads="1"/>
          </p:cNvPicPr>
          <p:nvPr>
            <p:custDataLst>
              <p:tags r:id="rId8"/>
            </p:custDataLst>
          </p:nvPr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243762" y="3954510"/>
            <a:ext cx="209550" cy="24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C886186-5FF3-4115-A31D-F0ECE6CF3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54237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8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8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85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8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8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8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8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Temporal Reuse Example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743200"/>
            <a:ext cx="8178800" cy="33147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Reuse between iterations (i</a:t>
            </a:r>
            <a:r>
              <a:rPr lang="en-US" baseline="-25000" dirty="0"/>
              <a:t>1</a:t>
            </a:r>
            <a:r>
              <a:rPr lang="en-US" dirty="0"/>
              <a:t>,j</a:t>
            </a:r>
            <a:r>
              <a:rPr lang="en-US" baseline="-25000" dirty="0"/>
              <a:t>1</a:t>
            </a:r>
            <a:r>
              <a:rPr lang="en-US" dirty="0"/>
              <a:t>) and (i</a:t>
            </a:r>
            <a:r>
              <a:rPr lang="en-US" baseline="-25000" dirty="0"/>
              <a:t>2</a:t>
            </a:r>
            <a:r>
              <a:rPr lang="en-US" dirty="0"/>
              <a:t>,j</a:t>
            </a:r>
            <a:r>
              <a:rPr lang="en-US" baseline="-25000" dirty="0"/>
              <a:t>2</a:t>
            </a:r>
            <a:r>
              <a:rPr lang="en-US" dirty="0"/>
              <a:t>) whenever: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spcBef>
                <a:spcPct val="55000"/>
              </a:spcBef>
            </a:pPr>
            <a:r>
              <a:rPr lang="en-US" dirty="0"/>
              <a:t>True whenever j</a:t>
            </a:r>
            <a:r>
              <a:rPr lang="en-US" baseline="-25000" dirty="0"/>
              <a:t>1</a:t>
            </a:r>
            <a:r>
              <a:rPr lang="en-US" dirty="0"/>
              <a:t> = j</a:t>
            </a:r>
            <a:r>
              <a:rPr lang="en-US" baseline="-25000" dirty="0"/>
              <a:t>2</a:t>
            </a:r>
            <a:r>
              <a:rPr lang="en-US" dirty="0"/>
              <a:t>, and regardless of the difference between i</a:t>
            </a:r>
            <a:r>
              <a:rPr lang="en-US" baseline="-25000" dirty="0"/>
              <a:t>1</a:t>
            </a:r>
            <a:r>
              <a:rPr lang="en-US" dirty="0"/>
              <a:t> and i</a:t>
            </a:r>
            <a:r>
              <a:rPr lang="en-US" baseline="-25000" dirty="0"/>
              <a:t>2</a:t>
            </a:r>
            <a:r>
              <a:rPr lang="en-US" dirty="0"/>
              <a:t>.</a:t>
            </a:r>
          </a:p>
          <a:p>
            <a:pPr lvl="1"/>
            <a:r>
              <a:rPr lang="en-US" sz="2000" dirty="0"/>
              <a:t>i.e. whenever the difference lies along the </a:t>
            </a:r>
            <a:r>
              <a:rPr lang="en-US" sz="2000" dirty="0" err="1"/>
              <a:t>nullspace</a:t>
            </a:r>
            <a:r>
              <a:rPr lang="en-US" sz="2000" dirty="0"/>
              <a:t> of         , </a:t>
            </a:r>
          </a:p>
          <a:p>
            <a:pPr lvl="1"/>
            <a:r>
              <a:rPr lang="en-US" sz="2000" dirty="0"/>
              <a:t>which is </a:t>
            </a:r>
            <a:r>
              <a:rPr lang="en-US" sz="2000" dirty="0">
                <a:solidFill>
                  <a:srgbClr val="0000CC"/>
                </a:solidFill>
              </a:rPr>
              <a:t>span{(1,0)}</a:t>
            </a:r>
            <a:r>
              <a:rPr lang="en-US" sz="2000" dirty="0"/>
              <a:t> (i.e. the outer loop).</a:t>
            </a:r>
          </a:p>
        </p:txBody>
      </p:sp>
      <p:sp>
        <p:nvSpPr>
          <p:cNvPr id="109573" name="Text Box 5"/>
          <p:cNvSpPr txBox="1">
            <a:spLocks noChangeArrowheads="1"/>
          </p:cNvSpPr>
          <p:nvPr/>
        </p:nvSpPr>
        <p:spPr bwMode="auto">
          <a:xfrm>
            <a:off x="1981200" y="1447800"/>
            <a:ext cx="518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70000"/>
              </a:lnSpc>
              <a:spcBef>
                <a:spcPct val="50000"/>
              </a:spcBef>
              <a:tabLst>
                <a:tab pos="169863" algn="l"/>
                <a:tab pos="400050" algn="l"/>
                <a:tab pos="1489075" algn="l"/>
              </a:tabLst>
            </a:pPr>
            <a:r>
              <a:rPr lang="en-US" sz="1800" b="1" dirty="0">
                <a:latin typeface="Courier New" pitchFamily="49" charset="0"/>
              </a:rPr>
              <a:t>for </a:t>
            </a:r>
            <a:r>
              <a:rPr lang="en-US" sz="1800" b="1" dirty="0" err="1">
                <a:solidFill>
                  <a:schemeClr val="tx2"/>
                </a:solidFill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 = 0 to 2</a:t>
            </a:r>
          </a:p>
          <a:p>
            <a:pPr marL="342900" indent="-342900">
              <a:lnSpc>
                <a:spcPct val="70000"/>
              </a:lnSpc>
              <a:spcBef>
                <a:spcPct val="50000"/>
              </a:spcBef>
              <a:tabLst>
                <a:tab pos="169863" algn="l"/>
                <a:tab pos="400050" algn="l"/>
                <a:tab pos="1489075" algn="l"/>
              </a:tabLst>
            </a:pPr>
            <a:r>
              <a:rPr lang="en-US" sz="1800" b="1" dirty="0">
                <a:latin typeface="Courier New" pitchFamily="49" charset="0"/>
              </a:rPr>
              <a:t>	for </a:t>
            </a:r>
            <a:r>
              <a:rPr lang="en-US" sz="1800" b="1" dirty="0">
                <a:solidFill>
                  <a:schemeClr val="tx2"/>
                </a:solidFill>
                <a:latin typeface="Courier New" pitchFamily="49" charset="0"/>
              </a:rPr>
              <a:t>j</a:t>
            </a:r>
            <a:r>
              <a:rPr lang="en-US" sz="1800" b="1" dirty="0">
                <a:latin typeface="Courier New" pitchFamily="49" charset="0"/>
              </a:rPr>
              <a:t> = 0 to 100</a:t>
            </a:r>
          </a:p>
          <a:p>
            <a:pPr marL="342900" indent="-342900">
              <a:lnSpc>
                <a:spcPct val="70000"/>
              </a:lnSpc>
              <a:spcBef>
                <a:spcPct val="50000"/>
              </a:spcBef>
              <a:tabLst>
                <a:tab pos="169863" algn="l"/>
                <a:tab pos="400050" algn="l"/>
                <a:tab pos="1489075" algn="l"/>
              </a:tabLst>
            </a:pPr>
            <a:r>
              <a:rPr lang="en-US" sz="1800" b="1" dirty="0">
                <a:latin typeface="Courier New" pitchFamily="49" charset="0"/>
              </a:rPr>
              <a:t>			A[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][j] = B[j][0] + B[j+1][0];</a:t>
            </a:r>
          </a:p>
        </p:txBody>
      </p:sp>
      <p:pic>
        <p:nvPicPr>
          <p:cNvPr id="109578" name="Picture 10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33600" y="3241675"/>
            <a:ext cx="4495800" cy="119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9579" name="Picture 11" descr="txp_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72200" y="5105400"/>
            <a:ext cx="609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9580" name="Line 12"/>
          <p:cNvSpPr>
            <a:spLocks noChangeShapeType="1"/>
          </p:cNvSpPr>
          <p:nvPr/>
        </p:nvSpPr>
        <p:spPr bwMode="auto">
          <a:xfrm flipH="1">
            <a:off x="5715000" y="1676400"/>
            <a:ext cx="533400" cy="381000"/>
          </a:xfrm>
          <a:prstGeom prst="line">
            <a:avLst/>
          </a:prstGeom>
          <a:noFill/>
          <a:ln w="38100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2AEE35E-03BC-4C93-B937-76EAA2DBC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81863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9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9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9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More Complicated Example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067300"/>
            <a:ext cx="8178800" cy="1028700"/>
          </a:xfrm>
        </p:spPr>
        <p:txBody>
          <a:bodyPr/>
          <a:lstStyle/>
          <a:p>
            <a:r>
              <a:rPr lang="en-US" dirty="0" err="1"/>
              <a:t>Nullspace</a:t>
            </a:r>
            <a:r>
              <a:rPr lang="en-US" dirty="0"/>
              <a:t> of             = </a:t>
            </a:r>
            <a:r>
              <a:rPr lang="en-US" dirty="0">
                <a:solidFill>
                  <a:srgbClr val="0000CC"/>
                </a:solidFill>
              </a:rPr>
              <a:t>span{(1,-1)}</a:t>
            </a:r>
            <a:r>
              <a:rPr lang="en-US" dirty="0">
                <a:solidFill>
                  <a:schemeClr val="tx2"/>
                </a:solidFill>
              </a:rPr>
              <a:t>.</a:t>
            </a:r>
          </a:p>
        </p:txBody>
      </p:sp>
      <p:sp>
        <p:nvSpPr>
          <p:cNvPr id="110596" name="Text Box 4"/>
          <p:cNvSpPr txBox="1">
            <a:spLocks noChangeArrowheads="1"/>
          </p:cNvSpPr>
          <p:nvPr/>
        </p:nvSpPr>
        <p:spPr bwMode="auto">
          <a:xfrm>
            <a:off x="762000" y="1905000"/>
            <a:ext cx="3352800" cy="94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>
                <a:latin typeface="Courier New" pitchFamily="49" charset="0"/>
              </a:rPr>
              <a:t>for </a:t>
            </a:r>
            <a:r>
              <a:rPr lang="en-US" sz="1800" b="1">
                <a:solidFill>
                  <a:srgbClr val="0000CC"/>
                </a:solidFill>
                <a:latin typeface="Courier New" pitchFamily="49" charset="0"/>
              </a:rPr>
              <a:t>i</a:t>
            </a:r>
            <a:r>
              <a:rPr lang="en-US" sz="1800" b="1">
                <a:latin typeface="Courier New" pitchFamily="49" charset="0"/>
              </a:rPr>
              <a:t> = 0 to N-1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>
                <a:latin typeface="Courier New" pitchFamily="49" charset="0"/>
              </a:rPr>
              <a:t>	for </a:t>
            </a:r>
            <a:r>
              <a:rPr lang="en-US" sz="1800" b="1">
                <a:solidFill>
                  <a:srgbClr val="CC0066"/>
                </a:solidFill>
                <a:latin typeface="Courier New" pitchFamily="49" charset="0"/>
              </a:rPr>
              <a:t>j</a:t>
            </a:r>
            <a:r>
              <a:rPr lang="en-US" sz="1800" b="1">
                <a:latin typeface="Courier New" pitchFamily="49" charset="0"/>
              </a:rPr>
              <a:t> = 0 to N-1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>
                <a:latin typeface="Courier New" pitchFamily="49" charset="0"/>
              </a:rPr>
              <a:t>		A[i+j][0] = i*j;</a:t>
            </a:r>
            <a:endParaRPr lang="en-US" sz="1800">
              <a:latin typeface="Courier New" pitchFamily="49" charset="0"/>
            </a:endParaRPr>
          </a:p>
        </p:txBody>
      </p:sp>
      <p:grpSp>
        <p:nvGrpSpPr>
          <p:cNvPr id="96" name="Group 95"/>
          <p:cNvGrpSpPr/>
          <p:nvPr/>
        </p:nvGrpSpPr>
        <p:grpSpPr>
          <a:xfrm>
            <a:off x="4953000" y="1828800"/>
            <a:ext cx="3810000" cy="2798763"/>
            <a:chOff x="4953000" y="1828800"/>
            <a:chExt cx="3810000" cy="2798763"/>
          </a:xfrm>
        </p:grpSpPr>
        <p:grpSp>
          <p:nvGrpSpPr>
            <p:cNvPr id="110667" name="Group 75"/>
            <p:cNvGrpSpPr>
              <a:grpSpLocks/>
            </p:cNvGrpSpPr>
            <p:nvPr/>
          </p:nvGrpSpPr>
          <p:grpSpPr bwMode="auto">
            <a:xfrm>
              <a:off x="7772400" y="2057400"/>
              <a:ext cx="990600" cy="762000"/>
              <a:chOff x="4848" y="1728"/>
              <a:chExt cx="624" cy="480"/>
            </a:xfrm>
          </p:grpSpPr>
          <p:sp>
            <p:nvSpPr>
              <p:cNvPr id="110668" name="Oval 76"/>
              <p:cNvSpPr>
                <a:spLocks noChangeArrowheads="1"/>
              </p:cNvSpPr>
              <p:nvPr/>
            </p:nvSpPr>
            <p:spPr bwMode="auto">
              <a:xfrm>
                <a:off x="4944" y="2016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69" name="Oval 77"/>
              <p:cNvSpPr>
                <a:spLocks noChangeArrowheads="1"/>
              </p:cNvSpPr>
              <p:nvPr/>
            </p:nvSpPr>
            <p:spPr bwMode="auto">
              <a:xfrm>
                <a:off x="4944" y="1824"/>
                <a:ext cx="84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70" name="Text Box 78"/>
              <p:cNvSpPr txBox="1">
                <a:spLocks noChangeArrowheads="1"/>
              </p:cNvSpPr>
              <p:nvPr/>
            </p:nvSpPr>
            <p:spPr bwMode="auto">
              <a:xfrm>
                <a:off x="5040" y="1776"/>
                <a:ext cx="286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400">
                    <a:latin typeface="Comic Sans MS" pitchFamily="66" charset="0"/>
                  </a:rPr>
                  <a:t>Hit</a:t>
                </a:r>
              </a:p>
            </p:txBody>
          </p:sp>
          <p:sp>
            <p:nvSpPr>
              <p:cNvPr id="110671" name="Text Box 79"/>
              <p:cNvSpPr txBox="1">
                <a:spLocks noChangeArrowheads="1"/>
              </p:cNvSpPr>
              <p:nvPr/>
            </p:nvSpPr>
            <p:spPr bwMode="auto">
              <a:xfrm>
                <a:off x="5040" y="1968"/>
                <a:ext cx="356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400">
                    <a:latin typeface="Comic Sans MS" pitchFamily="66" charset="0"/>
                  </a:rPr>
                  <a:t>Miss</a:t>
                </a:r>
              </a:p>
            </p:txBody>
          </p:sp>
          <p:sp>
            <p:nvSpPr>
              <p:cNvPr id="110672" name="Rectangle 80"/>
              <p:cNvSpPr>
                <a:spLocks noChangeArrowheads="1"/>
              </p:cNvSpPr>
              <p:nvPr/>
            </p:nvSpPr>
            <p:spPr bwMode="auto">
              <a:xfrm>
                <a:off x="4848" y="1728"/>
                <a:ext cx="624" cy="48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0686" name="Group 94"/>
            <p:cNvGrpSpPr>
              <a:grpSpLocks/>
            </p:cNvGrpSpPr>
            <p:nvPr/>
          </p:nvGrpSpPr>
          <p:grpSpPr bwMode="auto">
            <a:xfrm>
              <a:off x="4953000" y="1828800"/>
              <a:ext cx="2895600" cy="2798763"/>
              <a:chOff x="2880" y="1104"/>
              <a:chExt cx="1824" cy="1763"/>
            </a:xfrm>
          </p:grpSpPr>
          <p:sp>
            <p:nvSpPr>
              <p:cNvPr id="110598" name="Line 6"/>
              <p:cNvSpPr>
                <a:spLocks noChangeShapeType="1"/>
              </p:cNvSpPr>
              <p:nvPr/>
            </p:nvSpPr>
            <p:spPr bwMode="auto">
              <a:xfrm flipH="1" flipV="1">
                <a:off x="3168" y="1104"/>
                <a:ext cx="0" cy="1488"/>
              </a:xfrm>
              <a:prstGeom prst="line">
                <a:avLst/>
              </a:prstGeom>
              <a:noFill/>
              <a:ln w="19050">
                <a:solidFill>
                  <a:srgbClr val="B2B2B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599" name="Line 7"/>
              <p:cNvSpPr>
                <a:spLocks noChangeShapeType="1"/>
              </p:cNvSpPr>
              <p:nvPr/>
            </p:nvSpPr>
            <p:spPr bwMode="auto">
              <a:xfrm flipV="1">
                <a:off x="3168" y="2592"/>
                <a:ext cx="1536" cy="0"/>
              </a:xfrm>
              <a:prstGeom prst="line">
                <a:avLst/>
              </a:prstGeom>
              <a:noFill/>
              <a:ln w="19050">
                <a:solidFill>
                  <a:srgbClr val="B2B2B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600" name="Text Box 8"/>
              <p:cNvSpPr txBox="1">
                <a:spLocks noChangeArrowheads="1"/>
              </p:cNvSpPr>
              <p:nvPr/>
            </p:nvSpPr>
            <p:spPr bwMode="auto">
              <a:xfrm>
                <a:off x="2880" y="1152"/>
                <a:ext cx="183" cy="17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lnSpc>
                    <a:spcPct val="70000"/>
                  </a:lnSpc>
                  <a:spcBef>
                    <a:spcPct val="50000"/>
                  </a:spcBef>
                  <a:tabLst>
                    <a:tab pos="339725" algn="l"/>
                    <a:tab pos="688975" algn="l"/>
                  </a:tabLst>
                </a:pPr>
                <a:r>
                  <a:rPr lang="en-US" sz="1800" b="1">
                    <a:solidFill>
                      <a:srgbClr val="0000CC"/>
                    </a:solidFill>
                    <a:latin typeface="Courier New" pitchFamily="49" charset="0"/>
                  </a:rPr>
                  <a:t>i</a:t>
                </a:r>
                <a:endParaRPr lang="en-US" sz="1800">
                  <a:solidFill>
                    <a:srgbClr val="0000CC"/>
                  </a:solidFill>
                  <a:latin typeface="Courier New" pitchFamily="49" charset="0"/>
                </a:endParaRPr>
              </a:p>
            </p:txBody>
          </p:sp>
          <p:sp>
            <p:nvSpPr>
              <p:cNvPr id="110601" name="Text Box 9"/>
              <p:cNvSpPr txBox="1">
                <a:spLocks noChangeArrowheads="1"/>
              </p:cNvSpPr>
              <p:nvPr/>
            </p:nvSpPr>
            <p:spPr bwMode="auto">
              <a:xfrm>
                <a:off x="4464" y="2688"/>
                <a:ext cx="184" cy="17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lnSpc>
                    <a:spcPct val="70000"/>
                  </a:lnSpc>
                  <a:spcBef>
                    <a:spcPct val="50000"/>
                  </a:spcBef>
                  <a:tabLst>
                    <a:tab pos="339725" algn="l"/>
                    <a:tab pos="688975" algn="l"/>
                  </a:tabLst>
                </a:pPr>
                <a:r>
                  <a:rPr lang="en-US" sz="1800" b="1">
                    <a:solidFill>
                      <a:srgbClr val="CC0066"/>
                    </a:solidFill>
                    <a:latin typeface="Courier New" pitchFamily="49" charset="0"/>
                  </a:rPr>
                  <a:t>j</a:t>
                </a:r>
                <a:endParaRPr lang="en-US" sz="1800">
                  <a:solidFill>
                    <a:srgbClr val="CC0066"/>
                  </a:solidFill>
                  <a:latin typeface="Courier New" pitchFamily="49" charset="0"/>
                </a:endParaRPr>
              </a:p>
            </p:txBody>
          </p:sp>
          <p:sp>
            <p:nvSpPr>
              <p:cNvPr id="110603" name="Oval 11"/>
              <p:cNvSpPr>
                <a:spLocks noChangeArrowheads="1"/>
              </p:cNvSpPr>
              <p:nvPr/>
            </p:nvSpPr>
            <p:spPr bwMode="auto">
              <a:xfrm>
                <a:off x="3120" y="2543"/>
                <a:ext cx="93" cy="93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04" name="Oval 12"/>
              <p:cNvSpPr>
                <a:spLocks noChangeArrowheads="1"/>
              </p:cNvSpPr>
              <p:nvPr/>
            </p:nvSpPr>
            <p:spPr bwMode="auto">
              <a:xfrm>
                <a:off x="3305" y="2543"/>
                <a:ext cx="93" cy="93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05" name="Oval 13"/>
              <p:cNvSpPr>
                <a:spLocks noChangeArrowheads="1"/>
              </p:cNvSpPr>
              <p:nvPr/>
            </p:nvSpPr>
            <p:spPr bwMode="auto">
              <a:xfrm>
                <a:off x="3490" y="2543"/>
                <a:ext cx="93" cy="93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06" name="Oval 14"/>
              <p:cNvSpPr>
                <a:spLocks noChangeArrowheads="1"/>
              </p:cNvSpPr>
              <p:nvPr/>
            </p:nvSpPr>
            <p:spPr bwMode="auto">
              <a:xfrm>
                <a:off x="3675" y="2543"/>
                <a:ext cx="93" cy="93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07" name="Oval 15"/>
              <p:cNvSpPr>
                <a:spLocks noChangeArrowheads="1"/>
              </p:cNvSpPr>
              <p:nvPr/>
            </p:nvSpPr>
            <p:spPr bwMode="auto">
              <a:xfrm>
                <a:off x="3861" y="2543"/>
                <a:ext cx="92" cy="93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08" name="Oval 16"/>
              <p:cNvSpPr>
                <a:spLocks noChangeArrowheads="1"/>
              </p:cNvSpPr>
              <p:nvPr/>
            </p:nvSpPr>
            <p:spPr bwMode="auto">
              <a:xfrm>
                <a:off x="4046" y="2543"/>
                <a:ext cx="92" cy="93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09" name="Oval 17"/>
              <p:cNvSpPr>
                <a:spLocks noChangeArrowheads="1"/>
              </p:cNvSpPr>
              <p:nvPr/>
            </p:nvSpPr>
            <p:spPr bwMode="auto">
              <a:xfrm>
                <a:off x="4231" y="2543"/>
                <a:ext cx="92" cy="93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10" name="Oval 18"/>
              <p:cNvSpPr>
                <a:spLocks noChangeArrowheads="1"/>
              </p:cNvSpPr>
              <p:nvPr/>
            </p:nvSpPr>
            <p:spPr bwMode="auto">
              <a:xfrm>
                <a:off x="4416" y="2543"/>
                <a:ext cx="92" cy="93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11" name="Oval 19"/>
              <p:cNvSpPr>
                <a:spLocks noChangeArrowheads="1"/>
              </p:cNvSpPr>
              <p:nvPr/>
            </p:nvSpPr>
            <p:spPr bwMode="auto">
              <a:xfrm>
                <a:off x="3120" y="2358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12" name="Oval 20"/>
              <p:cNvSpPr>
                <a:spLocks noChangeArrowheads="1"/>
              </p:cNvSpPr>
              <p:nvPr/>
            </p:nvSpPr>
            <p:spPr bwMode="auto">
              <a:xfrm>
                <a:off x="3305" y="2358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13" name="Oval 21"/>
              <p:cNvSpPr>
                <a:spLocks noChangeArrowheads="1"/>
              </p:cNvSpPr>
              <p:nvPr/>
            </p:nvSpPr>
            <p:spPr bwMode="auto">
              <a:xfrm>
                <a:off x="3490" y="2358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14" name="Oval 22"/>
              <p:cNvSpPr>
                <a:spLocks noChangeArrowheads="1"/>
              </p:cNvSpPr>
              <p:nvPr/>
            </p:nvSpPr>
            <p:spPr bwMode="auto">
              <a:xfrm>
                <a:off x="3675" y="2358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15" name="Oval 23"/>
              <p:cNvSpPr>
                <a:spLocks noChangeArrowheads="1"/>
              </p:cNvSpPr>
              <p:nvPr/>
            </p:nvSpPr>
            <p:spPr bwMode="auto">
              <a:xfrm>
                <a:off x="3861" y="2358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16" name="Oval 24"/>
              <p:cNvSpPr>
                <a:spLocks noChangeArrowheads="1"/>
              </p:cNvSpPr>
              <p:nvPr/>
            </p:nvSpPr>
            <p:spPr bwMode="auto">
              <a:xfrm>
                <a:off x="4046" y="2358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17" name="Oval 25"/>
              <p:cNvSpPr>
                <a:spLocks noChangeArrowheads="1"/>
              </p:cNvSpPr>
              <p:nvPr/>
            </p:nvSpPr>
            <p:spPr bwMode="auto">
              <a:xfrm>
                <a:off x="4231" y="2358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18" name="Oval 26"/>
              <p:cNvSpPr>
                <a:spLocks noChangeArrowheads="1"/>
              </p:cNvSpPr>
              <p:nvPr/>
            </p:nvSpPr>
            <p:spPr bwMode="auto">
              <a:xfrm>
                <a:off x="4416" y="2358"/>
                <a:ext cx="92" cy="93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19" name="Oval 27"/>
              <p:cNvSpPr>
                <a:spLocks noChangeArrowheads="1"/>
              </p:cNvSpPr>
              <p:nvPr/>
            </p:nvSpPr>
            <p:spPr bwMode="auto">
              <a:xfrm>
                <a:off x="3120" y="2173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20" name="Oval 28"/>
              <p:cNvSpPr>
                <a:spLocks noChangeArrowheads="1"/>
              </p:cNvSpPr>
              <p:nvPr/>
            </p:nvSpPr>
            <p:spPr bwMode="auto">
              <a:xfrm>
                <a:off x="3305" y="2173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21" name="Oval 29"/>
              <p:cNvSpPr>
                <a:spLocks noChangeArrowheads="1"/>
              </p:cNvSpPr>
              <p:nvPr/>
            </p:nvSpPr>
            <p:spPr bwMode="auto">
              <a:xfrm>
                <a:off x="3490" y="2173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22" name="Oval 30"/>
              <p:cNvSpPr>
                <a:spLocks noChangeArrowheads="1"/>
              </p:cNvSpPr>
              <p:nvPr/>
            </p:nvSpPr>
            <p:spPr bwMode="auto">
              <a:xfrm>
                <a:off x="3675" y="2173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23" name="Oval 31"/>
              <p:cNvSpPr>
                <a:spLocks noChangeArrowheads="1"/>
              </p:cNvSpPr>
              <p:nvPr/>
            </p:nvSpPr>
            <p:spPr bwMode="auto">
              <a:xfrm>
                <a:off x="3861" y="2173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24" name="Oval 32"/>
              <p:cNvSpPr>
                <a:spLocks noChangeArrowheads="1"/>
              </p:cNvSpPr>
              <p:nvPr/>
            </p:nvSpPr>
            <p:spPr bwMode="auto">
              <a:xfrm>
                <a:off x="4046" y="2173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25" name="Oval 33"/>
              <p:cNvSpPr>
                <a:spLocks noChangeArrowheads="1"/>
              </p:cNvSpPr>
              <p:nvPr/>
            </p:nvSpPr>
            <p:spPr bwMode="auto">
              <a:xfrm>
                <a:off x="4231" y="2173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26" name="Oval 34"/>
              <p:cNvSpPr>
                <a:spLocks noChangeArrowheads="1"/>
              </p:cNvSpPr>
              <p:nvPr/>
            </p:nvSpPr>
            <p:spPr bwMode="auto">
              <a:xfrm>
                <a:off x="4416" y="2173"/>
                <a:ext cx="92" cy="93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27" name="Oval 35"/>
              <p:cNvSpPr>
                <a:spLocks noChangeArrowheads="1"/>
              </p:cNvSpPr>
              <p:nvPr/>
            </p:nvSpPr>
            <p:spPr bwMode="auto">
              <a:xfrm>
                <a:off x="3120" y="1988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28" name="Oval 36"/>
              <p:cNvSpPr>
                <a:spLocks noChangeArrowheads="1"/>
              </p:cNvSpPr>
              <p:nvPr/>
            </p:nvSpPr>
            <p:spPr bwMode="auto">
              <a:xfrm>
                <a:off x="3305" y="1988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29" name="Oval 37"/>
              <p:cNvSpPr>
                <a:spLocks noChangeArrowheads="1"/>
              </p:cNvSpPr>
              <p:nvPr/>
            </p:nvSpPr>
            <p:spPr bwMode="auto">
              <a:xfrm>
                <a:off x="3490" y="1988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30" name="Oval 38"/>
              <p:cNvSpPr>
                <a:spLocks noChangeArrowheads="1"/>
              </p:cNvSpPr>
              <p:nvPr/>
            </p:nvSpPr>
            <p:spPr bwMode="auto">
              <a:xfrm>
                <a:off x="3675" y="1988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31" name="Oval 39"/>
              <p:cNvSpPr>
                <a:spLocks noChangeArrowheads="1"/>
              </p:cNvSpPr>
              <p:nvPr/>
            </p:nvSpPr>
            <p:spPr bwMode="auto">
              <a:xfrm>
                <a:off x="3861" y="1988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32" name="Oval 40"/>
              <p:cNvSpPr>
                <a:spLocks noChangeArrowheads="1"/>
              </p:cNvSpPr>
              <p:nvPr/>
            </p:nvSpPr>
            <p:spPr bwMode="auto">
              <a:xfrm>
                <a:off x="4046" y="1988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33" name="Oval 41"/>
              <p:cNvSpPr>
                <a:spLocks noChangeArrowheads="1"/>
              </p:cNvSpPr>
              <p:nvPr/>
            </p:nvSpPr>
            <p:spPr bwMode="auto">
              <a:xfrm>
                <a:off x="4231" y="1988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34" name="Oval 42"/>
              <p:cNvSpPr>
                <a:spLocks noChangeArrowheads="1"/>
              </p:cNvSpPr>
              <p:nvPr/>
            </p:nvSpPr>
            <p:spPr bwMode="auto">
              <a:xfrm>
                <a:off x="4416" y="1988"/>
                <a:ext cx="92" cy="93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35" name="Oval 43"/>
              <p:cNvSpPr>
                <a:spLocks noChangeArrowheads="1"/>
              </p:cNvSpPr>
              <p:nvPr/>
            </p:nvSpPr>
            <p:spPr bwMode="auto">
              <a:xfrm>
                <a:off x="3120" y="1803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36" name="Oval 44"/>
              <p:cNvSpPr>
                <a:spLocks noChangeArrowheads="1"/>
              </p:cNvSpPr>
              <p:nvPr/>
            </p:nvSpPr>
            <p:spPr bwMode="auto">
              <a:xfrm>
                <a:off x="3305" y="1803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37" name="Oval 45"/>
              <p:cNvSpPr>
                <a:spLocks noChangeArrowheads="1"/>
              </p:cNvSpPr>
              <p:nvPr/>
            </p:nvSpPr>
            <p:spPr bwMode="auto">
              <a:xfrm>
                <a:off x="3490" y="1803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38" name="Oval 46"/>
              <p:cNvSpPr>
                <a:spLocks noChangeArrowheads="1"/>
              </p:cNvSpPr>
              <p:nvPr/>
            </p:nvSpPr>
            <p:spPr bwMode="auto">
              <a:xfrm>
                <a:off x="3675" y="1803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39" name="Oval 47"/>
              <p:cNvSpPr>
                <a:spLocks noChangeArrowheads="1"/>
              </p:cNvSpPr>
              <p:nvPr/>
            </p:nvSpPr>
            <p:spPr bwMode="auto">
              <a:xfrm>
                <a:off x="3861" y="1803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40" name="Oval 48"/>
              <p:cNvSpPr>
                <a:spLocks noChangeArrowheads="1"/>
              </p:cNvSpPr>
              <p:nvPr/>
            </p:nvSpPr>
            <p:spPr bwMode="auto">
              <a:xfrm>
                <a:off x="4046" y="1803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41" name="Oval 49"/>
              <p:cNvSpPr>
                <a:spLocks noChangeArrowheads="1"/>
              </p:cNvSpPr>
              <p:nvPr/>
            </p:nvSpPr>
            <p:spPr bwMode="auto">
              <a:xfrm>
                <a:off x="4231" y="1803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42" name="Oval 50"/>
              <p:cNvSpPr>
                <a:spLocks noChangeArrowheads="1"/>
              </p:cNvSpPr>
              <p:nvPr/>
            </p:nvSpPr>
            <p:spPr bwMode="auto">
              <a:xfrm>
                <a:off x="4416" y="1803"/>
                <a:ext cx="92" cy="93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43" name="Oval 51"/>
              <p:cNvSpPr>
                <a:spLocks noChangeArrowheads="1"/>
              </p:cNvSpPr>
              <p:nvPr/>
            </p:nvSpPr>
            <p:spPr bwMode="auto">
              <a:xfrm>
                <a:off x="3120" y="1618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44" name="Oval 52"/>
              <p:cNvSpPr>
                <a:spLocks noChangeArrowheads="1"/>
              </p:cNvSpPr>
              <p:nvPr/>
            </p:nvSpPr>
            <p:spPr bwMode="auto">
              <a:xfrm>
                <a:off x="3305" y="1618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45" name="Oval 53"/>
              <p:cNvSpPr>
                <a:spLocks noChangeArrowheads="1"/>
              </p:cNvSpPr>
              <p:nvPr/>
            </p:nvSpPr>
            <p:spPr bwMode="auto">
              <a:xfrm>
                <a:off x="3490" y="1618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46" name="Oval 54"/>
              <p:cNvSpPr>
                <a:spLocks noChangeArrowheads="1"/>
              </p:cNvSpPr>
              <p:nvPr/>
            </p:nvSpPr>
            <p:spPr bwMode="auto">
              <a:xfrm>
                <a:off x="3675" y="1618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47" name="Oval 55"/>
              <p:cNvSpPr>
                <a:spLocks noChangeArrowheads="1"/>
              </p:cNvSpPr>
              <p:nvPr/>
            </p:nvSpPr>
            <p:spPr bwMode="auto">
              <a:xfrm>
                <a:off x="3861" y="1618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48" name="Oval 56"/>
              <p:cNvSpPr>
                <a:spLocks noChangeArrowheads="1"/>
              </p:cNvSpPr>
              <p:nvPr/>
            </p:nvSpPr>
            <p:spPr bwMode="auto">
              <a:xfrm>
                <a:off x="4046" y="1618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49" name="Oval 57"/>
              <p:cNvSpPr>
                <a:spLocks noChangeArrowheads="1"/>
              </p:cNvSpPr>
              <p:nvPr/>
            </p:nvSpPr>
            <p:spPr bwMode="auto">
              <a:xfrm>
                <a:off x="4231" y="1618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50" name="Oval 58"/>
              <p:cNvSpPr>
                <a:spLocks noChangeArrowheads="1"/>
              </p:cNvSpPr>
              <p:nvPr/>
            </p:nvSpPr>
            <p:spPr bwMode="auto">
              <a:xfrm>
                <a:off x="4416" y="1618"/>
                <a:ext cx="92" cy="93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51" name="Oval 59"/>
              <p:cNvSpPr>
                <a:spLocks noChangeArrowheads="1"/>
              </p:cNvSpPr>
              <p:nvPr/>
            </p:nvSpPr>
            <p:spPr bwMode="auto">
              <a:xfrm>
                <a:off x="3120" y="1433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52" name="Oval 60"/>
              <p:cNvSpPr>
                <a:spLocks noChangeArrowheads="1"/>
              </p:cNvSpPr>
              <p:nvPr/>
            </p:nvSpPr>
            <p:spPr bwMode="auto">
              <a:xfrm>
                <a:off x="3305" y="1433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53" name="Oval 61"/>
              <p:cNvSpPr>
                <a:spLocks noChangeArrowheads="1"/>
              </p:cNvSpPr>
              <p:nvPr/>
            </p:nvSpPr>
            <p:spPr bwMode="auto">
              <a:xfrm>
                <a:off x="3490" y="1433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54" name="Oval 62"/>
              <p:cNvSpPr>
                <a:spLocks noChangeArrowheads="1"/>
              </p:cNvSpPr>
              <p:nvPr/>
            </p:nvSpPr>
            <p:spPr bwMode="auto">
              <a:xfrm>
                <a:off x="3675" y="1433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55" name="Oval 63"/>
              <p:cNvSpPr>
                <a:spLocks noChangeArrowheads="1"/>
              </p:cNvSpPr>
              <p:nvPr/>
            </p:nvSpPr>
            <p:spPr bwMode="auto">
              <a:xfrm>
                <a:off x="3861" y="1433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56" name="Oval 64"/>
              <p:cNvSpPr>
                <a:spLocks noChangeArrowheads="1"/>
              </p:cNvSpPr>
              <p:nvPr/>
            </p:nvSpPr>
            <p:spPr bwMode="auto">
              <a:xfrm>
                <a:off x="4046" y="1433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57" name="Oval 65"/>
              <p:cNvSpPr>
                <a:spLocks noChangeArrowheads="1"/>
              </p:cNvSpPr>
              <p:nvPr/>
            </p:nvSpPr>
            <p:spPr bwMode="auto">
              <a:xfrm>
                <a:off x="4231" y="1433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58" name="Oval 66"/>
              <p:cNvSpPr>
                <a:spLocks noChangeArrowheads="1"/>
              </p:cNvSpPr>
              <p:nvPr/>
            </p:nvSpPr>
            <p:spPr bwMode="auto">
              <a:xfrm>
                <a:off x="4416" y="1433"/>
                <a:ext cx="92" cy="93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59" name="Oval 67"/>
              <p:cNvSpPr>
                <a:spLocks noChangeArrowheads="1"/>
              </p:cNvSpPr>
              <p:nvPr/>
            </p:nvSpPr>
            <p:spPr bwMode="auto">
              <a:xfrm>
                <a:off x="3120" y="1248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60" name="Oval 68"/>
              <p:cNvSpPr>
                <a:spLocks noChangeArrowheads="1"/>
              </p:cNvSpPr>
              <p:nvPr/>
            </p:nvSpPr>
            <p:spPr bwMode="auto">
              <a:xfrm>
                <a:off x="3305" y="1248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61" name="Oval 69"/>
              <p:cNvSpPr>
                <a:spLocks noChangeArrowheads="1"/>
              </p:cNvSpPr>
              <p:nvPr/>
            </p:nvSpPr>
            <p:spPr bwMode="auto">
              <a:xfrm>
                <a:off x="3490" y="1248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62" name="Oval 70"/>
              <p:cNvSpPr>
                <a:spLocks noChangeArrowheads="1"/>
              </p:cNvSpPr>
              <p:nvPr/>
            </p:nvSpPr>
            <p:spPr bwMode="auto">
              <a:xfrm>
                <a:off x="3675" y="1248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63" name="Oval 71"/>
              <p:cNvSpPr>
                <a:spLocks noChangeArrowheads="1"/>
              </p:cNvSpPr>
              <p:nvPr/>
            </p:nvSpPr>
            <p:spPr bwMode="auto">
              <a:xfrm>
                <a:off x="3861" y="1248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64" name="Oval 72"/>
              <p:cNvSpPr>
                <a:spLocks noChangeArrowheads="1"/>
              </p:cNvSpPr>
              <p:nvPr/>
            </p:nvSpPr>
            <p:spPr bwMode="auto">
              <a:xfrm>
                <a:off x="4046" y="1248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65" name="Oval 73"/>
              <p:cNvSpPr>
                <a:spLocks noChangeArrowheads="1"/>
              </p:cNvSpPr>
              <p:nvPr/>
            </p:nvSpPr>
            <p:spPr bwMode="auto">
              <a:xfrm>
                <a:off x="4231" y="1248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66" name="Oval 74"/>
              <p:cNvSpPr>
                <a:spLocks noChangeArrowheads="1"/>
              </p:cNvSpPr>
              <p:nvPr/>
            </p:nvSpPr>
            <p:spPr bwMode="auto">
              <a:xfrm>
                <a:off x="4416" y="1248"/>
                <a:ext cx="92" cy="93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73" name="Line 81"/>
              <p:cNvSpPr>
                <a:spLocks noChangeShapeType="1"/>
              </p:cNvSpPr>
              <p:nvPr/>
            </p:nvSpPr>
            <p:spPr bwMode="auto">
              <a:xfrm flipH="1" flipV="1">
                <a:off x="3168" y="2400"/>
                <a:ext cx="192" cy="192"/>
              </a:xfrm>
              <a:prstGeom prst="line">
                <a:avLst/>
              </a:prstGeom>
              <a:noFill/>
              <a:ln w="38100">
                <a:solidFill>
                  <a:srgbClr val="0000CC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674" name="Line 82"/>
              <p:cNvSpPr>
                <a:spLocks noChangeShapeType="1"/>
              </p:cNvSpPr>
              <p:nvPr/>
            </p:nvSpPr>
            <p:spPr bwMode="auto">
              <a:xfrm flipH="1" flipV="1">
                <a:off x="3168" y="2208"/>
                <a:ext cx="384" cy="384"/>
              </a:xfrm>
              <a:prstGeom prst="line">
                <a:avLst/>
              </a:prstGeom>
              <a:noFill/>
              <a:ln w="38100">
                <a:solidFill>
                  <a:srgbClr val="0000CC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675" name="Line 83"/>
              <p:cNvSpPr>
                <a:spLocks noChangeShapeType="1"/>
              </p:cNvSpPr>
              <p:nvPr/>
            </p:nvSpPr>
            <p:spPr bwMode="auto">
              <a:xfrm flipH="1" flipV="1">
                <a:off x="3168" y="2016"/>
                <a:ext cx="576" cy="576"/>
              </a:xfrm>
              <a:prstGeom prst="line">
                <a:avLst/>
              </a:prstGeom>
              <a:noFill/>
              <a:ln w="38100">
                <a:solidFill>
                  <a:srgbClr val="0000CC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676" name="Line 84"/>
              <p:cNvSpPr>
                <a:spLocks noChangeShapeType="1"/>
              </p:cNvSpPr>
              <p:nvPr/>
            </p:nvSpPr>
            <p:spPr bwMode="auto">
              <a:xfrm flipH="1" flipV="1">
                <a:off x="3168" y="1824"/>
                <a:ext cx="768" cy="768"/>
              </a:xfrm>
              <a:prstGeom prst="line">
                <a:avLst/>
              </a:prstGeom>
              <a:noFill/>
              <a:ln w="38100">
                <a:solidFill>
                  <a:srgbClr val="0000CC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677" name="Line 85"/>
              <p:cNvSpPr>
                <a:spLocks noChangeShapeType="1"/>
              </p:cNvSpPr>
              <p:nvPr/>
            </p:nvSpPr>
            <p:spPr bwMode="auto">
              <a:xfrm flipH="1" flipV="1">
                <a:off x="3168" y="1680"/>
                <a:ext cx="912" cy="912"/>
              </a:xfrm>
              <a:prstGeom prst="line">
                <a:avLst/>
              </a:prstGeom>
              <a:noFill/>
              <a:ln w="38100">
                <a:solidFill>
                  <a:srgbClr val="0000CC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678" name="Line 86"/>
              <p:cNvSpPr>
                <a:spLocks noChangeShapeType="1"/>
              </p:cNvSpPr>
              <p:nvPr/>
            </p:nvSpPr>
            <p:spPr bwMode="auto">
              <a:xfrm flipH="1" flipV="1">
                <a:off x="3168" y="1488"/>
                <a:ext cx="1104" cy="1104"/>
              </a:xfrm>
              <a:prstGeom prst="line">
                <a:avLst/>
              </a:prstGeom>
              <a:noFill/>
              <a:ln w="38100">
                <a:solidFill>
                  <a:srgbClr val="0000CC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679" name="Line 87"/>
              <p:cNvSpPr>
                <a:spLocks noChangeShapeType="1"/>
              </p:cNvSpPr>
              <p:nvPr/>
            </p:nvSpPr>
            <p:spPr bwMode="auto">
              <a:xfrm flipH="1" flipV="1">
                <a:off x="3168" y="1296"/>
                <a:ext cx="1296" cy="1296"/>
              </a:xfrm>
              <a:prstGeom prst="line">
                <a:avLst/>
              </a:prstGeom>
              <a:noFill/>
              <a:ln w="38100">
                <a:solidFill>
                  <a:srgbClr val="0000CC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680" name="Line 88"/>
              <p:cNvSpPr>
                <a:spLocks noChangeShapeType="1"/>
              </p:cNvSpPr>
              <p:nvPr/>
            </p:nvSpPr>
            <p:spPr bwMode="auto">
              <a:xfrm flipH="1" flipV="1">
                <a:off x="3360" y="1296"/>
                <a:ext cx="1104" cy="1104"/>
              </a:xfrm>
              <a:prstGeom prst="line">
                <a:avLst/>
              </a:prstGeom>
              <a:noFill/>
              <a:ln w="38100">
                <a:solidFill>
                  <a:srgbClr val="0000CC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681" name="Line 89"/>
              <p:cNvSpPr>
                <a:spLocks noChangeShapeType="1"/>
              </p:cNvSpPr>
              <p:nvPr/>
            </p:nvSpPr>
            <p:spPr bwMode="auto">
              <a:xfrm flipH="1" flipV="1">
                <a:off x="3552" y="1296"/>
                <a:ext cx="912" cy="912"/>
              </a:xfrm>
              <a:prstGeom prst="line">
                <a:avLst/>
              </a:prstGeom>
              <a:noFill/>
              <a:ln w="38100">
                <a:solidFill>
                  <a:srgbClr val="0000CC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682" name="Line 90"/>
              <p:cNvSpPr>
                <a:spLocks noChangeShapeType="1"/>
              </p:cNvSpPr>
              <p:nvPr/>
            </p:nvSpPr>
            <p:spPr bwMode="auto">
              <a:xfrm flipH="1" flipV="1">
                <a:off x="3696" y="1296"/>
                <a:ext cx="768" cy="768"/>
              </a:xfrm>
              <a:prstGeom prst="line">
                <a:avLst/>
              </a:prstGeom>
              <a:noFill/>
              <a:ln w="38100">
                <a:solidFill>
                  <a:srgbClr val="0000CC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683" name="Line 91"/>
              <p:cNvSpPr>
                <a:spLocks noChangeShapeType="1"/>
              </p:cNvSpPr>
              <p:nvPr/>
            </p:nvSpPr>
            <p:spPr bwMode="auto">
              <a:xfrm flipH="1" flipV="1">
                <a:off x="3888" y="1296"/>
                <a:ext cx="576" cy="576"/>
              </a:xfrm>
              <a:prstGeom prst="line">
                <a:avLst/>
              </a:prstGeom>
              <a:noFill/>
              <a:ln w="38100">
                <a:solidFill>
                  <a:srgbClr val="0000CC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684" name="Line 92"/>
              <p:cNvSpPr>
                <a:spLocks noChangeShapeType="1"/>
              </p:cNvSpPr>
              <p:nvPr/>
            </p:nvSpPr>
            <p:spPr bwMode="auto">
              <a:xfrm flipH="1" flipV="1">
                <a:off x="4080" y="1296"/>
                <a:ext cx="384" cy="384"/>
              </a:xfrm>
              <a:prstGeom prst="line">
                <a:avLst/>
              </a:prstGeom>
              <a:noFill/>
              <a:ln w="38100">
                <a:solidFill>
                  <a:srgbClr val="0000CC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685" name="Line 93"/>
              <p:cNvSpPr>
                <a:spLocks noChangeShapeType="1"/>
              </p:cNvSpPr>
              <p:nvPr/>
            </p:nvSpPr>
            <p:spPr bwMode="auto">
              <a:xfrm flipH="1" flipV="1">
                <a:off x="4272" y="1296"/>
                <a:ext cx="192" cy="192"/>
              </a:xfrm>
              <a:prstGeom prst="line">
                <a:avLst/>
              </a:prstGeom>
              <a:noFill/>
              <a:ln w="38100">
                <a:solidFill>
                  <a:srgbClr val="0000CC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pic>
        <p:nvPicPr>
          <p:cNvPr id="110688" name="Picture 96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3400" y="3505200"/>
            <a:ext cx="4395788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0689" name="Picture 97" descr="txp_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124200" y="4964112"/>
            <a:ext cx="838200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224607A-B0BF-4D50-B744-67B5392C1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37587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0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0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1" name="Title 1">
            <a:extLst>
              <a:ext uri="{FF2B5EF4-FFF2-40B4-BE49-F238E27FC236}">
                <a16:creationId xmlns:a16="http://schemas.microsoft.com/office/drawing/2014/main" id="{3E075E87-953A-4195-809D-64CC862CB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Memory (Programmer’s View) </a:t>
            </a:r>
          </a:p>
        </p:txBody>
      </p:sp>
      <p:pic>
        <p:nvPicPr>
          <p:cNvPr id="163843" name="Picture 5">
            <a:extLst>
              <a:ext uri="{FF2B5EF4-FFF2-40B4-BE49-F238E27FC236}">
                <a16:creationId xmlns:a16="http://schemas.microsoft.com/office/drawing/2014/main" id="{6624D19C-3ACC-455D-98D3-78D91BF8BF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450" y="1465943"/>
            <a:ext cx="7023100" cy="491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E20F777-9C45-4E08-9C78-D65776B6C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2308714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Computing Spatial Reuse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Replace last row of </a:t>
            </a:r>
            <a:r>
              <a:rPr lang="en-US" i="1" dirty="0">
                <a:solidFill>
                  <a:srgbClr val="0000CC"/>
                </a:solidFill>
              </a:rPr>
              <a:t>H</a:t>
            </a:r>
            <a:r>
              <a:rPr lang="en-US" dirty="0"/>
              <a:t> with zeros, creating </a:t>
            </a:r>
            <a:r>
              <a:rPr lang="en-US" i="1" dirty="0">
                <a:solidFill>
                  <a:srgbClr val="0000CC"/>
                </a:solidFill>
              </a:rPr>
              <a:t>H</a:t>
            </a:r>
            <a:r>
              <a:rPr lang="en-US" i="1" baseline="-25000" dirty="0">
                <a:solidFill>
                  <a:srgbClr val="0000CC"/>
                </a:solidFill>
              </a:rPr>
              <a:t>s</a:t>
            </a:r>
          </a:p>
          <a:p>
            <a:r>
              <a:rPr lang="en-US" dirty="0"/>
              <a:t>Find the </a:t>
            </a:r>
            <a:r>
              <a:rPr lang="en-US" dirty="0" err="1">
                <a:solidFill>
                  <a:srgbClr val="CC0066"/>
                </a:solidFill>
              </a:rPr>
              <a:t>nullspace</a:t>
            </a:r>
            <a:r>
              <a:rPr lang="en-US" dirty="0">
                <a:solidFill>
                  <a:srgbClr val="CC0066"/>
                </a:solidFill>
              </a:rPr>
              <a:t> of </a:t>
            </a:r>
            <a:r>
              <a:rPr lang="en-US" i="1" dirty="0">
                <a:solidFill>
                  <a:srgbClr val="CC0066"/>
                </a:solidFill>
              </a:rPr>
              <a:t>H</a:t>
            </a:r>
            <a:r>
              <a:rPr lang="en-US" i="1" baseline="-25000" dirty="0">
                <a:solidFill>
                  <a:srgbClr val="CC0066"/>
                </a:solidFill>
              </a:rPr>
              <a:t>s</a:t>
            </a:r>
          </a:p>
          <a:p>
            <a:endParaRPr lang="en-US" dirty="0">
              <a:solidFill>
                <a:srgbClr val="CC0066"/>
              </a:solidFill>
            </a:endParaRPr>
          </a:p>
          <a:p>
            <a:r>
              <a:rPr lang="en-US" u="sng" dirty="0"/>
              <a:t>Result</a:t>
            </a:r>
            <a:r>
              <a:rPr lang="en-US" dirty="0"/>
              <a:t>: </a:t>
            </a:r>
            <a:r>
              <a:rPr lang="en-US" dirty="0">
                <a:solidFill>
                  <a:srgbClr val="0000CC"/>
                </a:solidFill>
              </a:rPr>
              <a:t>vector along which we access the same row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9A690A8-A0E2-4399-B4C0-ED6C9A422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00761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Computing Spatial Reuse: Example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038600"/>
            <a:ext cx="8178800" cy="2019300"/>
          </a:xfrm>
        </p:spPr>
        <p:txBody>
          <a:bodyPr>
            <a:normAutofit fontScale="92500" lnSpcReduction="10000"/>
          </a:bodyPr>
          <a:lstStyle/>
          <a:p>
            <a:r>
              <a:rPr lang="en-US" i="1" dirty="0">
                <a:solidFill>
                  <a:srgbClr val="0000CC"/>
                </a:solidFill>
              </a:rPr>
              <a:t>H</a:t>
            </a:r>
            <a:r>
              <a:rPr lang="en-US" i="1" baseline="-25000" dirty="0">
                <a:solidFill>
                  <a:srgbClr val="0000CC"/>
                </a:solidFill>
              </a:rPr>
              <a:t>s</a:t>
            </a:r>
            <a:r>
              <a:rPr lang="en-US" dirty="0"/>
              <a:t>  = </a:t>
            </a:r>
          </a:p>
          <a:p>
            <a:endParaRPr lang="en-US" dirty="0"/>
          </a:p>
          <a:p>
            <a:r>
              <a:rPr lang="en-US" dirty="0" err="1"/>
              <a:t>Nullspace</a:t>
            </a:r>
            <a:r>
              <a:rPr lang="en-US" dirty="0"/>
              <a:t> of </a:t>
            </a:r>
            <a:r>
              <a:rPr lang="en-US" i="1" dirty="0">
                <a:solidFill>
                  <a:schemeClr val="tx2"/>
                </a:solidFill>
              </a:rPr>
              <a:t>H</a:t>
            </a:r>
            <a:r>
              <a:rPr lang="en-US" i="1" baseline="-25000" dirty="0">
                <a:solidFill>
                  <a:schemeClr val="tx2"/>
                </a:solidFill>
              </a:rPr>
              <a:t>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/>
              <a:t> = </a:t>
            </a:r>
            <a:r>
              <a:rPr lang="en-US" dirty="0">
                <a:solidFill>
                  <a:srgbClr val="0000CC"/>
                </a:solidFill>
              </a:rPr>
              <a:t>span{(0,1)}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i.e. access same row of </a:t>
            </a:r>
            <a:r>
              <a:rPr lang="en-US" b="1" dirty="0">
                <a:solidFill>
                  <a:schemeClr val="tx2"/>
                </a:solidFill>
                <a:latin typeface="Courier New" pitchFamily="49" charset="0"/>
              </a:rPr>
              <a:t>A[</a:t>
            </a:r>
            <a:r>
              <a:rPr lang="en-US" b="1" dirty="0" err="1">
                <a:solidFill>
                  <a:schemeClr val="tx2"/>
                </a:solidFill>
                <a:latin typeface="Courier New" pitchFamily="49" charset="0"/>
              </a:rPr>
              <a:t>i</a:t>
            </a:r>
            <a:r>
              <a:rPr lang="en-US" b="1" dirty="0">
                <a:solidFill>
                  <a:schemeClr val="tx2"/>
                </a:solidFill>
                <a:latin typeface="Courier New" pitchFamily="49" charset="0"/>
              </a:rPr>
              <a:t>][j]</a:t>
            </a:r>
            <a:r>
              <a:rPr lang="en-US" dirty="0">
                <a:solidFill>
                  <a:schemeClr val="tx2"/>
                </a:solidFill>
              </a:rPr>
              <a:t> along </a:t>
            </a:r>
            <a:r>
              <a:rPr lang="en-US" dirty="0">
                <a:solidFill>
                  <a:srgbClr val="CC0066"/>
                </a:solidFill>
              </a:rPr>
              <a:t>inner loop</a:t>
            </a:r>
          </a:p>
        </p:txBody>
      </p:sp>
      <p:sp>
        <p:nvSpPr>
          <p:cNvPr id="112644" name="Text Box 4"/>
          <p:cNvSpPr txBox="1">
            <a:spLocks noChangeArrowheads="1"/>
          </p:cNvSpPr>
          <p:nvPr/>
        </p:nvSpPr>
        <p:spPr bwMode="auto">
          <a:xfrm>
            <a:off x="685800" y="1828800"/>
            <a:ext cx="4495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70000"/>
              </a:lnSpc>
              <a:spcBef>
                <a:spcPct val="50000"/>
              </a:spcBef>
              <a:tabLst>
                <a:tab pos="169863" algn="l"/>
                <a:tab pos="400050" algn="l"/>
                <a:tab pos="1489075" algn="l"/>
              </a:tabLst>
            </a:pPr>
            <a:r>
              <a:rPr lang="en-US" sz="1500" b="1">
                <a:latin typeface="Courier New" pitchFamily="49" charset="0"/>
              </a:rPr>
              <a:t>for </a:t>
            </a:r>
            <a:r>
              <a:rPr lang="en-US" sz="1500" b="1">
                <a:solidFill>
                  <a:schemeClr val="tx2"/>
                </a:solidFill>
                <a:latin typeface="Courier New" pitchFamily="49" charset="0"/>
              </a:rPr>
              <a:t>i</a:t>
            </a:r>
            <a:r>
              <a:rPr lang="en-US" sz="1500" b="1">
                <a:latin typeface="Courier New" pitchFamily="49" charset="0"/>
              </a:rPr>
              <a:t> = 0 to 2</a:t>
            </a:r>
          </a:p>
          <a:p>
            <a:pPr marL="342900" indent="-342900">
              <a:lnSpc>
                <a:spcPct val="70000"/>
              </a:lnSpc>
              <a:spcBef>
                <a:spcPct val="50000"/>
              </a:spcBef>
              <a:tabLst>
                <a:tab pos="169863" algn="l"/>
                <a:tab pos="400050" algn="l"/>
                <a:tab pos="1489075" algn="l"/>
              </a:tabLst>
            </a:pPr>
            <a:r>
              <a:rPr lang="en-US" sz="1500" b="1">
                <a:latin typeface="Courier New" pitchFamily="49" charset="0"/>
              </a:rPr>
              <a:t>	for </a:t>
            </a:r>
            <a:r>
              <a:rPr lang="en-US" sz="1500" b="1">
                <a:solidFill>
                  <a:schemeClr val="tx2"/>
                </a:solidFill>
                <a:latin typeface="Courier New" pitchFamily="49" charset="0"/>
              </a:rPr>
              <a:t>j</a:t>
            </a:r>
            <a:r>
              <a:rPr lang="en-US" sz="1500" b="1">
                <a:latin typeface="Courier New" pitchFamily="49" charset="0"/>
              </a:rPr>
              <a:t> = 0 to 100</a:t>
            </a:r>
          </a:p>
          <a:p>
            <a:pPr marL="342900" indent="-342900">
              <a:lnSpc>
                <a:spcPct val="70000"/>
              </a:lnSpc>
              <a:spcBef>
                <a:spcPct val="50000"/>
              </a:spcBef>
              <a:tabLst>
                <a:tab pos="169863" algn="l"/>
                <a:tab pos="400050" algn="l"/>
                <a:tab pos="1489075" algn="l"/>
              </a:tabLst>
            </a:pPr>
            <a:r>
              <a:rPr lang="en-US" sz="1500" b="1">
                <a:latin typeface="Courier New" pitchFamily="49" charset="0"/>
              </a:rPr>
              <a:t>			A[i][j] = B[j][0] + B[j+1][0];</a:t>
            </a:r>
          </a:p>
        </p:txBody>
      </p:sp>
      <p:sp>
        <p:nvSpPr>
          <p:cNvPr id="112645" name="Line 5"/>
          <p:cNvSpPr>
            <a:spLocks noChangeShapeType="1"/>
          </p:cNvSpPr>
          <p:nvPr/>
        </p:nvSpPr>
        <p:spPr bwMode="auto">
          <a:xfrm flipH="1" flipV="1">
            <a:off x="1600200" y="2590800"/>
            <a:ext cx="533400" cy="381000"/>
          </a:xfrm>
          <a:prstGeom prst="line">
            <a:avLst/>
          </a:prstGeom>
          <a:noFill/>
          <a:ln w="38100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12647" name="Group 7"/>
          <p:cNvGrpSpPr>
            <a:grpSpLocks/>
          </p:cNvGrpSpPr>
          <p:nvPr/>
        </p:nvGrpSpPr>
        <p:grpSpPr bwMode="auto">
          <a:xfrm>
            <a:off x="4876800" y="1752600"/>
            <a:ext cx="2667000" cy="1254125"/>
            <a:chOff x="3024" y="2720"/>
            <a:chExt cx="1680" cy="790"/>
          </a:xfrm>
        </p:grpSpPr>
        <p:sp>
          <p:nvSpPr>
            <p:cNvPr id="112648" name="Line 8"/>
            <p:cNvSpPr>
              <a:spLocks noChangeShapeType="1"/>
            </p:cNvSpPr>
            <p:nvPr/>
          </p:nvSpPr>
          <p:spPr bwMode="auto">
            <a:xfrm flipH="1" flipV="1">
              <a:off x="3285" y="2720"/>
              <a:ext cx="4" cy="523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649" name="Line 9"/>
            <p:cNvSpPr>
              <a:spLocks noChangeShapeType="1"/>
            </p:cNvSpPr>
            <p:nvPr/>
          </p:nvSpPr>
          <p:spPr bwMode="auto">
            <a:xfrm flipV="1">
              <a:off x="3289" y="3243"/>
              <a:ext cx="1415" cy="0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650" name="Text Box 10"/>
            <p:cNvSpPr txBox="1">
              <a:spLocks noChangeArrowheads="1"/>
            </p:cNvSpPr>
            <p:nvPr/>
          </p:nvSpPr>
          <p:spPr bwMode="auto">
            <a:xfrm>
              <a:off x="3024" y="2736"/>
              <a:ext cx="169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>
                  <a:solidFill>
                    <a:schemeClr val="tx2"/>
                  </a:solidFill>
                  <a:latin typeface="Courier New" pitchFamily="49" charset="0"/>
                </a:rPr>
                <a:t>i</a:t>
              </a:r>
              <a:endParaRPr lang="en-US" sz="1800">
                <a:solidFill>
                  <a:schemeClr val="tx2"/>
                </a:solidFill>
                <a:latin typeface="Courier New" pitchFamily="49" charset="0"/>
              </a:endParaRPr>
            </a:p>
          </p:txBody>
        </p:sp>
        <p:sp>
          <p:nvSpPr>
            <p:cNvPr id="112651" name="Text Box 11"/>
            <p:cNvSpPr txBox="1">
              <a:spLocks noChangeArrowheads="1"/>
            </p:cNvSpPr>
            <p:nvPr/>
          </p:nvSpPr>
          <p:spPr bwMode="auto">
            <a:xfrm>
              <a:off x="4483" y="3331"/>
              <a:ext cx="169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>
                  <a:solidFill>
                    <a:schemeClr val="tx2"/>
                  </a:solidFill>
                  <a:latin typeface="Courier New" pitchFamily="49" charset="0"/>
                </a:rPr>
                <a:t>j</a:t>
              </a:r>
              <a:endParaRPr lang="en-US" sz="1800">
                <a:solidFill>
                  <a:schemeClr val="tx2"/>
                </a:solidFill>
                <a:latin typeface="Courier New" pitchFamily="49" charset="0"/>
              </a:endParaRPr>
            </a:p>
          </p:txBody>
        </p:sp>
        <p:sp>
          <p:nvSpPr>
            <p:cNvPr id="112652" name="Oval 12"/>
            <p:cNvSpPr>
              <a:spLocks noChangeArrowheads="1"/>
            </p:cNvSpPr>
            <p:nvPr/>
          </p:nvSpPr>
          <p:spPr bwMode="auto">
            <a:xfrm>
              <a:off x="3245" y="3197"/>
              <a:ext cx="86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53" name="Oval 13"/>
            <p:cNvSpPr>
              <a:spLocks noChangeArrowheads="1"/>
            </p:cNvSpPr>
            <p:nvPr/>
          </p:nvSpPr>
          <p:spPr bwMode="auto">
            <a:xfrm>
              <a:off x="3415" y="3197"/>
              <a:ext cx="86" cy="8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54" name="Oval 14"/>
            <p:cNvSpPr>
              <a:spLocks noChangeArrowheads="1"/>
            </p:cNvSpPr>
            <p:nvPr/>
          </p:nvSpPr>
          <p:spPr bwMode="auto">
            <a:xfrm>
              <a:off x="3586" y="3197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55" name="Oval 15"/>
            <p:cNvSpPr>
              <a:spLocks noChangeArrowheads="1"/>
            </p:cNvSpPr>
            <p:nvPr/>
          </p:nvSpPr>
          <p:spPr bwMode="auto">
            <a:xfrm>
              <a:off x="3756" y="3197"/>
              <a:ext cx="86" cy="8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56" name="Oval 16"/>
            <p:cNvSpPr>
              <a:spLocks noChangeArrowheads="1"/>
            </p:cNvSpPr>
            <p:nvPr/>
          </p:nvSpPr>
          <p:spPr bwMode="auto">
            <a:xfrm>
              <a:off x="3927" y="3197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57" name="Oval 17"/>
            <p:cNvSpPr>
              <a:spLocks noChangeArrowheads="1"/>
            </p:cNvSpPr>
            <p:nvPr/>
          </p:nvSpPr>
          <p:spPr bwMode="auto">
            <a:xfrm>
              <a:off x="4098" y="3197"/>
              <a:ext cx="84" cy="8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58" name="Oval 18"/>
            <p:cNvSpPr>
              <a:spLocks noChangeArrowheads="1"/>
            </p:cNvSpPr>
            <p:nvPr/>
          </p:nvSpPr>
          <p:spPr bwMode="auto">
            <a:xfrm>
              <a:off x="4268" y="3197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59" name="Oval 19"/>
            <p:cNvSpPr>
              <a:spLocks noChangeArrowheads="1"/>
            </p:cNvSpPr>
            <p:nvPr/>
          </p:nvSpPr>
          <p:spPr bwMode="auto">
            <a:xfrm>
              <a:off x="4438" y="3197"/>
              <a:ext cx="85" cy="8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60" name="Oval 20"/>
            <p:cNvSpPr>
              <a:spLocks noChangeArrowheads="1"/>
            </p:cNvSpPr>
            <p:nvPr/>
          </p:nvSpPr>
          <p:spPr bwMode="auto">
            <a:xfrm>
              <a:off x="3245" y="3027"/>
              <a:ext cx="86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61" name="Oval 21"/>
            <p:cNvSpPr>
              <a:spLocks noChangeArrowheads="1"/>
            </p:cNvSpPr>
            <p:nvPr/>
          </p:nvSpPr>
          <p:spPr bwMode="auto">
            <a:xfrm>
              <a:off x="3415" y="3027"/>
              <a:ext cx="86" cy="8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62" name="Oval 22"/>
            <p:cNvSpPr>
              <a:spLocks noChangeArrowheads="1"/>
            </p:cNvSpPr>
            <p:nvPr/>
          </p:nvSpPr>
          <p:spPr bwMode="auto">
            <a:xfrm>
              <a:off x="3586" y="3027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63" name="Oval 23"/>
            <p:cNvSpPr>
              <a:spLocks noChangeArrowheads="1"/>
            </p:cNvSpPr>
            <p:nvPr/>
          </p:nvSpPr>
          <p:spPr bwMode="auto">
            <a:xfrm>
              <a:off x="3756" y="3027"/>
              <a:ext cx="86" cy="8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64" name="Oval 24"/>
            <p:cNvSpPr>
              <a:spLocks noChangeArrowheads="1"/>
            </p:cNvSpPr>
            <p:nvPr/>
          </p:nvSpPr>
          <p:spPr bwMode="auto">
            <a:xfrm>
              <a:off x="3927" y="3027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65" name="Oval 25"/>
            <p:cNvSpPr>
              <a:spLocks noChangeArrowheads="1"/>
            </p:cNvSpPr>
            <p:nvPr/>
          </p:nvSpPr>
          <p:spPr bwMode="auto">
            <a:xfrm>
              <a:off x="4098" y="3027"/>
              <a:ext cx="84" cy="8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66" name="Oval 26"/>
            <p:cNvSpPr>
              <a:spLocks noChangeArrowheads="1"/>
            </p:cNvSpPr>
            <p:nvPr/>
          </p:nvSpPr>
          <p:spPr bwMode="auto">
            <a:xfrm>
              <a:off x="4268" y="3027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67" name="Oval 27"/>
            <p:cNvSpPr>
              <a:spLocks noChangeArrowheads="1"/>
            </p:cNvSpPr>
            <p:nvPr/>
          </p:nvSpPr>
          <p:spPr bwMode="auto">
            <a:xfrm>
              <a:off x="4438" y="3027"/>
              <a:ext cx="85" cy="8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68" name="Oval 28"/>
            <p:cNvSpPr>
              <a:spLocks noChangeArrowheads="1"/>
            </p:cNvSpPr>
            <p:nvPr/>
          </p:nvSpPr>
          <p:spPr bwMode="auto">
            <a:xfrm>
              <a:off x="3245" y="2857"/>
              <a:ext cx="86" cy="85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69" name="Oval 29"/>
            <p:cNvSpPr>
              <a:spLocks noChangeArrowheads="1"/>
            </p:cNvSpPr>
            <p:nvPr/>
          </p:nvSpPr>
          <p:spPr bwMode="auto">
            <a:xfrm>
              <a:off x="3415" y="2857"/>
              <a:ext cx="86" cy="8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70" name="Oval 30"/>
            <p:cNvSpPr>
              <a:spLocks noChangeArrowheads="1"/>
            </p:cNvSpPr>
            <p:nvPr/>
          </p:nvSpPr>
          <p:spPr bwMode="auto">
            <a:xfrm>
              <a:off x="3586" y="2857"/>
              <a:ext cx="85" cy="85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71" name="Oval 31"/>
            <p:cNvSpPr>
              <a:spLocks noChangeArrowheads="1"/>
            </p:cNvSpPr>
            <p:nvPr/>
          </p:nvSpPr>
          <p:spPr bwMode="auto">
            <a:xfrm>
              <a:off x="3756" y="2857"/>
              <a:ext cx="86" cy="8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72" name="Oval 32"/>
            <p:cNvSpPr>
              <a:spLocks noChangeArrowheads="1"/>
            </p:cNvSpPr>
            <p:nvPr/>
          </p:nvSpPr>
          <p:spPr bwMode="auto">
            <a:xfrm>
              <a:off x="3927" y="2857"/>
              <a:ext cx="85" cy="85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73" name="Oval 33"/>
            <p:cNvSpPr>
              <a:spLocks noChangeArrowheads="1"/>
            </p:cNvSpPr>
            <p:nvPr/>
          </p:nvSpPr>
          <p:spPr bwMode="auto">
            <a:xfrm>
              <a:off x="4098" y="2857"/>
              <a:ext cx="84" cy="8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74" name="Oval 34"/>
            <p:cNvSpPr>
              <a:spLocks noChangeArrowheads="1"/>
            </p:cNvSpPr>
            <p:nvPr/>
          </p:nvSpPr>
          <p:spPr bwMode="auto">
            <a:xfrm>
              <a:off x="4268" y="2857"/>
              <a:ext cx="85" cy="85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75" name="Oval 35"/>
            <p:cNvSpPr>
              <a:spLocks noChangeArrowheads="1"/>
            </p:cNvSpPr>
            <p:nvPr/>
          </p:nvSpPr>
          <p:spPr bwMode="auto">
            <a:xfrm>
              <a:off x="4438" y="2857"/>
              <a:ext cx="85" cy="8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2677" name="Group 37"/>
          <p:cNvGrpSpPr>
            <a:grpSpLocks/>
          </p:cNvGrpSpPr>
          <p:nvPr/>
        </p:nvGrpSpPr>
        <p:grpSpPr bwMode="auto">
          <a:xfrm>
            <a:off x="7772400" y="1905000"/>
            <a:ext cx="990600" cy="762000"/>
            <a:chOff x="4848" y="1728"/>
            <a:chExt cx="624" cy="480"/>
          </a:xfrm>
        </p:grpSpPr>
        <p:sp>
          <p:nvSpPr>
            <p:cNvPr id="112678" name="Oval 38"/>
            <p:cNvSpPr>
              <a:spLocks noChangeArrowheads="1"/>
            </p:cNvSpPr>
            <p:nvPr/>
          </p:nvSpPr>
          <p:spPr bwMode="auto">
            <a:xfrm>
              <a:off x="4944" y="2016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79" name="Oval 39"/>
            <p:cNvSpPr>
              <a:spLocks noChangeArrowheads="1"/>
            </p:cNvSpPr>
            <p:nvPr/>
          </p:nvSpPr>
          <p:spPr bwMode="auto">
            <a:xfrm>
              <a:off x="4944" y="1824"/>
              <a:ext cx="84" cy="8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80" name="Text Box 40"/>
            <p:cNvSpPr txBox="1">
              <a:spLocks noChangeArrowheads="1"/>
            </p:cNvSpPr>
            <p:nvPr/>
          </p:nvSpPr>
          <p:spPr bwMode="auto">
            <a:xfrm>
              <a:off x="5040" y="1776"/>
              <a:ext cx="28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>
                  <a:latin typeface="Comic Sans MS" pitchFamily="66" charset="0"/>
                </a:rPr>
                <a:t>Hit</a:t>
              </a:r>
            </a:p>
          </p:txBody>
        </p:sp>
        <p:sp>
          <p:nvSpPr>
            <p:cNvPr id="112681" name="Text Box 41"/>
            <p:cNvSpPr txBox="1">
              <a:spLocks noChangeArrowheads="1"/>
            </p:cNvSpPr>
            <p:nvPr/>
          </p:nvSpPr>
          <p:spPr bwMode="auto">
            <a:xfrm>
              <a:off x="5040" y="1968"/>
              <a:ext cx="35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>
                  <a:latin typeface="Comic Sans MS" pitchFamily="66" charset="0"/>
                </a:rPr>
                <a:t>Miss</a:t>
              </a:r>
            </a:p>
          </p:txBody>
        </p:sp>
        <p:sp>
          <p:nvSpPr>
            <p:cNvPr id="112682" name="Rectangle 42"/>
            <p:cNvSpPr>
              <a:spLocks noChangeArrowheads="1"/>
            </p:cNvSpPr>
            <p:nvPr/>
          </p:nvSpPr>
          <p:spPr bwMode="auto">
            <a:xfrm>
              <a:off x="4848" y="1728"/>
              <a:ext cx="624" cy="48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112684" name="Picture 44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6000" y="3048000"/>
            <a:ext cx="4383088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687" name="Picture 47" descr="txp_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52600" y="3962400"/>
            <a:ext cx="814388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B585394-BB24-4221-A411-482245383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61459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2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2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1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2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381000"/>
            <a:ext cx="8356600" cy="762000"/>
          </a:xfrm>
        </p:spPr>
        <p:txBody>
          <a:bodyPr>
            <a:normAutofit fontScale="90000"/>
          </a:bodyPr>
          <a:lstStyle/>
          <a:p>
            <a:r>
              <a:rPr lang="en-US" dirty="0"/>
              <a:t>Computing Spatial Reuse: More Complicated Example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967163"/>
            <a:ext cx="8178800" cy="2090737"/>
          </a:xfrm>
        </p:spPr>
        <p:txBody>
          <a:bodyPr>
            <a:normAutofit fontScale="85000" lnSpcReduction="20000"/>
          </a:bodyPr>
          <a:lstStyle/>
          <a:p>
            <a:r>
              <a:rPr lang="en-US" i="1" dirty="0">
                <a:solidFill>
                  <a:srgbClr val="009900"/>
                </a:solidFill>
              </a:rPr>
              <a:t>H</a:t>
            </a:r>
            <a:r>
              <a:rPr lang="en-US" i="1" baseline="-25000" dirty="0">
                <a:solidFill>
                  <a:srgbClr val="009900"/>
                </a:solidFill>
              </a:rPr>
              <a:t>s</a:t>
            </a:r>
            <a:r>
              <a:rPr lang="en-US" dirty="0"/>
              <a:t>  = </a:t>
            </a:r>
          </a:p>
          <a:p>
            <a:endParaRPr lang="en-US" dirty="0"/>
          </a:p>
          <a:p>
            <a:r>
              <a:rPr lang="en-US" dirty="0" err="1"/>
              <a:t>Nullspace</a:t>
            </a:r>
            <a:r>
              <a:rPr lang="en-US" dirty="0"/>
              <a:t> of </a:t>
            </a:r>
            <a:r>
              <a:rPr lang="en-US" i="1" dirty="0">
                <a:solidFill>
                  <a:schemeClr val="tx2"/>
                </a:solidFill>
              </a:rPr>
              <a:t>H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/>
              <a:t> = </a:t>
            </a:r>
            <a:r>
              <a:rPr lang="en-US" dirty="0">
                <a:solidFill>
                  <a:srgbClr val="0000CC"/>
                </a:solidFill>
              </a:rPr>
              <a:t>span{(1,-1)}</a:t>
            </a:r>
          </a:p>
          <a:p>
            <a:endParaRPr lang="en-US" dirty="0"/>
          </a:p>
          <a:p>
            <a:r>
              <a:rPr lang="en-US" dirty="0" err="1"/>
              <a:t>Nullspace</a:t>
            </a:r>
            <a:r>
              <a:rPr lang="en-US" dirty="0"/>
              <a:t> of </a:t>
            </a:r>
            <a:r>
              <a:rPr lang="en-US" i="1" dirty="0">
                <a:solidFill>
                  <a:schemeClr val="tx2"/>
                </a:solidFill>
              </a:rPr>
              <a:t>H</a:t>
            </a:r>
            <a:r>
              <a:rPr lang="en-US" i="1" baseline="-25000" dirty="0">
                <a:solidFill>
                  <a:schemeClr val="tx2"/>
                </a:solidFill>
              </a:rPr>
              <a:t>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/>
              <a:t> = </a:t>
            </a:r>
            <a:r>
              <a:rPr lang="en-US" dirty="0">
                <a:solidFill>
                  <a:srgbClr val="009900"/>
                </a:solidFill>
              </a:rPr>
              <a:t>span{(1,0),(0,1)}</a:t>
            </a:r>
          </a:p>
          <a:p>
            <a:pPr lvl="1">
              <a:buFontTx/>
              <a:buNone/>
            </a:pPr>
            <a:endParaRPr lang="en-US" dirty="0">
              <a:solidFill>
                <a:srgbClr val="CC0066"/>
              </a:solidFill>
            </a:endParaRPr>
          </a:p>
        </p:txBody>
      </p:sp>
      <p:sp>
        <p:nvSpPr>
          <p:cNvPr id="116740" name="Text Box 4"/>
          <p:cNvSpPr txBox="1">
            <a:spLocks noChangeArrowheads="1"/>
          </p:cNvSpPr>
          <p:nvPr/>
        </p:nvSpPr>
        <p:spPr bwMode="auto">
          <a:xfrm>
            <a:off x="762000" y="1905000"/>
            <a:ext cx="3352800" cy="94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>
                <a:latin typeface="Courier New" pitchFamily="49" charset="0"/>
              </a:rPr>
              <a:t>for </a:t>
            </a:r>
            <a:r>
              <a:rPr lang="en-US" sz="1800" b="1">
                <a:solidFill>
                  <a:srgbClr val="0000CC"/>
                </a:solidFill>
                <a:latin typeface="Courier New" pitchFamily="49" charset="0"/>
              </a:rPr>
              <a:t>i</a:t>
            </a:r>
            <a:r>
              <a:rPr lang="en-US" sz="1800" b="1">
                <a:latin typeface="Courier New" pitchFamily="49" charset="0"/>
              </a:rPr>
              <a:t> = 0 to N-1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>
                <a:latin typeface="Courier New" pitchFamily="49" charset="0"/>
              </a:rPr>
              <a:t>	for </a:t>
            </a:r>
            <a:r>
              <a:rPr lang="en-US" sz="1800" b="1">
                <a:solidFill>
                  <a:srgbClr val="CC0066"/>
                </a:solidFill>
                <a:latin typeface="Courier New" pitchFamily="49" charset="0"/>
              </a:rPr>
              <a:t>j</a:t>
            </a:r>
            <a:r>
              <a:rPr lang="en-US" sz="1800" b="1">
                <a:latin typeface="Courier New" pitchFamily="49" charset="0"/>
              </a:rPr>
              <a:t> = 0 to N-1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>
                <a:latin typeface="Courier New" pitchFamily="49" charset="0"/>
              </a:rPr>
              <a:t>		A[i+j] = i*j;</a:t>
            </a:r>
            <a:endParaRPr lang="en-US" sz="1800">
              <a:latin typeface="Courier New" pitchFamily="49" charset="0"/>
            </a:endParaRPr>
          </a:p>
        </p:txBody>
      </p:sp>
      <p:grpSp>
        <p:nvGrpSpPr>
          <p:cNvPr id="116741" name="Group 5"/>
          <p:cNvGrpSpPr>
            <a:grpSpLocks/>
          </p:cNvGrpSpPr>
          <p:nvPr/>
        </p:nvGrpSpPr>
        <p:grpSpPr bwMode="auto">
          <a:xfrm>
            <a:off x="7772400" y="2057400"/>
            <a:ext cx="990600" cy="762000"/>
            <a:chOff x="4848" y="1728"/>
            <a:chExt cx="624" cy="480"/>
          </a:xfrm>
        </p:grpSpPr>
        <p:sp>
          <p:nvSpPr>
            <p:cNvPr id="116742" name="Oval 6"/>
            <p:cNvSpPr>
              <a:spLocks noChangeArrowheads="1"/>
            </p:cNvSpPr>
            <p:nvPr/>
          </p:nvSpPr>
          <p:spPr bwMode="auto">
            <a:xfrm>
              <a:off x="4944" y="2016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743" name="Oval 7"/>
            <p:cNvSpPr>
              <a:spLocks noChangeArrowheads="1"/>
            </p:cNvSpPr>
            <p:nvPr/>
          </p:nvSpPr>
          <p:spPr bwMode="auto">
            <a:xfrm>
              <a:off x="4944" y="1824"/>
              <a:ext cx="84" cy="8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744" name="Text Box 8"/>
            <p:cNvSpPr txBox="1">
              <a:spLocks noChangeArrowheads="1"/>
            </p:cNvSpPr>
            <p:nvPr/>
          </p:nvSpPr>
          <p:spPr bwMode="auto">
            <a:xfrm>
              <a:off x="5040" y="1776"/>
              <a:ext cx="28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>
                  <a:latin typeface="Comic Sans MS" pitchFamily="66" charset="0"/>
                </a:rPr>
                <a:t>Hit</a:t>
              </a:r>
            </a:p>
          </p:txBody>
        </p:sp>
        <p:sp>
          <p:nvSpPr>
            <p:cNvPr id="116745" name="Text Box 9"/>
            <p:cNvSpPr txBox="1">
              <a:spLocks noChangeArrowheads="1"/>
            </p:cNvSpPr>
            <p:nvPr/>
          </p:nvSpPr>
          <p:spPr bwMode="auto">
            <a:xfrm>
              <a:off x="5040" y="1968"/>
              <a:ext cx="35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>
                  <a:latin typeface="Comic Sans MS" pitchFamily="66" charset="0"/>
                </a:rPr>
                <a:t>Miss</a:t>
              </a:r>
            </a:p>
          </p:txBody>
        </p:sp>
        <p:sp>
          <p:nvSpPr>
            <p:cNvPr id="116746" name="Rectangle 10"/>
            <p:cNvSpPr>
              <a:spLocks noChangeArrowheads="1"/>
            </p:cNvSpPr>
            <p:nvPr/>
          </p:nvSpPr>
          <p:spPr bwMode="auto">
            <a:xfrm>
              <a:off x="4848" y="1728"/>
              <a:ext cx="624" cy="48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6748" name="Line 12"/>
          <p:cNvSpPr>
            <a:spLocks noChangeShapeType="1"/>
          </p:cNvSpPr>
          <p:nvPr/>
        </p:nvSpPr>
        <p:spPr bwMode="auto">
          <a:xfrm flipH="1" flipV="1">
            <a:off x="5410200" y="1828800"/>
            <a:ext cx="0" cy="2362200"/>
          </a:xfrm>
          <a:prstGeom prst="line">
            <a:avLst/>
          </a:prstGeom>
          <a:noFill/>
          <a:ln w="19050">
            <a:solidFill>
              <a:srgbClr val="B2B2B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6749" name="Line 13"/>
          <p:cNvSpPr>
            <a:spLocks noChangeShapeType="1"/>
          </p:cNvSpPr>
          <p:nvPr/>
        </p:nvSpPr>
        <p:spPr bwMode="auto">
          <a:xfrm flipV="1">
            <a:off x="5410200" y="4191000"/>
            <a:ext cx="2438400" cy="0"/>
          </a:xfrm>
          <a:prstGeom prst="line">
            <a:avLst/>
          </a:prstGeom>
          <a:noFill/>
          <a:ln w="19050">
            <a:solidFill>
              <a:srgbClr val="B2B2B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6750" name="Text Box 14"/>
          <p:cNvSpPr txBox="1">
            <a:spLocks noChangeArrowheads="1"/>
          </p:cNvSpPr>
          <p:nvPr/>
        </p:nvSpPr>
        <p:spPr bwMode="auto">
          <a:xfrm>
            <a:off x="4953000" y="1905000"/>
            <a:ext cx="290513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>
                <a:solidFill>
                  <a:srgbClr val="0000CC"/>
                </a:solidFill>
                <a:latin typeface="Courier New" pitchFamily="49" charset="0"/>
              </a:rPr>
              <a:t>i</a:t>
            </a:r>
            <a:endParaRPr lang="en-US" sz="1800">
              <a:solidFill>
                <a:srgbClr val="0000CC"/>
              </a:solidFill>
              <a:latin typeface="Courier New" pitchFamily="49" charset="0"/>
            </a:endParaRPr>
          </a:p>
        </p:txBody>
      </p:sp>
      <p:sp>
        <p:nvSpPr>
          <p:cNvPr id="116751" name="Text Box 15"/>
          <p:cNvSpPr txBox="1">
            <a:spLocks noChangeArrowheads="1"/>
          </p:cNvSpPr>
          <p:nvPr/>
        </p:nvSpPr>
        <p:spPr bwMode="auto">
          <a:xfrm>
            <a:off x="7467600" y="4343400"/>
            <a:ext cx="29210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>
                <a:solidFill>
                  <a:srgbClr val="CC0066"/>
                </a:solidFill>
                <a:latin typeface="Courier New" pitchFamily="49" charset="0"/>
              </a:rPr>
              <a:t>j</a:t>
            </a:r>
            <a:endParaRPr lang="en-US" sz="1800">
              <a:solidFill>
                <a:srgbClr val="CC0066"/>
              </a:solidFill>
              <a:latin typeface="Courier New" pitchFamily="49" charset="0"/>
            </a:endParaRPr>
          </a:p>
        </p:txBody>
      </p:sp>
      <p:sp>
        <p:nvSpPr>
          <p:cNvPr id="116752" name="Oval 16"/>
          <p:cNvSpPr>
            <a:spLocks noChangeArrowheads="1"/>
          </p:cNvSpPr>
          <p:nvPr/>
        </p:nvSpPr>
        <p:spPr bwMode="auto">
          <a:xfrm>
            <a:off x="5334000" y="4113213"/>
            <a:ext cx="147638" cy="147637"/>
          </a:xfrm>
          <a:prstGeom prst="ellipse">
            <a:avLst/>
          </a:prstGeom>
          <a:solidFill>
            <a:srgbClr val="CC00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53" name="Oval 17"/>
          <p:cNvSpPr>
            <a:spLocks noChangeArrowheads="1"/>
          </p:cNvSpPr>
          <p:nvPr/>
        </p:nvSpPr>
        <p:spPr bwMode="auto">
          <a:xfrm>
            <a:off x="5627688" y="4113213"/>
            <a:ext cx="147637" cy="14763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54" name="Oval 18"/>
          <p:cNvSpPr>
            <a:spLocks noChangeArrowheads="1"/>
          </p:cNvSpPr>
          <p:nvPr/>
        </p:nvSpPr>
        <p:spPr bwMode="auto">
          <a:xfrm>
            <a:off x="5921375" y="4113213"/>
            <a:ext cx="147638" cy="147637"/>
          </a:xfrm>
          <a:prstGeom prst="ellipse">
            <a:avLst/>
          </a:prstGeom>
          <a:solidFill>
            <a:srgbClr val="CC00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55" name="Oval 19"/>
          <p:cNvSpPr>
            <a:spLocks noChangeArrowheads="1"/>
          </p:cNvSpPr>
          <p:nvPr/>
        </p:nvSpPr>
        <p:spPr bwMode="auto">
          <a:xfrm>
            <a:off x="6215063" y="4113213"/>
            <a:ext cx="147637" cy="14763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56" name="Oval 20"/>
          <p:cNvSpPr>
            <a:spLocks noChangeArrowheads="1"/>
          </p:cNvSpPr>
          <p:nvPr/>
        </p:nvSpPr>
        <p:spPr bwMode="auto">
          <a:xfrm>
            <a:off x="6510338" y="4113213"/>
            <a:ext cx="146050" cy="147637"/>
          </a:xfrm>
          <a:prstGeom prst="ellipse">
            <a:avLst/>
          </a:prstGeom>
          <a:solidFill>
            <a:srgbClr val="CC00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57" name="Oval 21"/>
          <p:cNvSpPr>
            <a:spLocks noChangeArrowheads="1"/>
          </p:cNvSpPr>
          <p:nvPr/>
        </p:nvSpPr>
        <p:spPr bwMode="auto">
          <a:xfrm>
            <a:off x="6804025" y="4113213"/>
            <a:ext cx="146050" cy="14763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58" name="Oval 22"/>
          <p:cNvSpPr>
            <a:spLocks noChangeArrowheads="1"/>
          </p:cNvSpPr>
          <p:nvPr/>
        </p:nvSpPr>
        <p:spPr bwMode="auto">
          <a:xfrm>
            <a:off x="7097713" y="4113213"/>
            <a:ext cx="146050" cy="147637"/>
          </a:xfrm>
          <a:prstGeom prst="ellipse">
            <a:avLst/>
          </a:prstGeom>
          <a:solidFill>
            <a:srgbClr val="CC00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59" name="Oval 23"/>
          <p:cNvSpPr>
            <a:spLocks noChangeArrowheads="1"/>
          </p:cNvSpPr>
          <p:nvPr/>
        </p:nvSpPr>
        <p:spPr bwMode="auto">
          <a:xfrm>
            <a:off x="7391400" y="4113213"/>
            <a:ext cx="146050" cy="14763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60" name="Oval 24"/>
          <p:cNvSpPr>
            <a:spLocks noChangeArrowheads="1"/>
          </p:cNvSpPr>
          <p:nvPr/>
        </p:nvSpPr>
        <p:spPr bwMode="auto">
          <a:xfrm>
            <a:off x="5334000" y="3819525"/>
            <a:ext cx="147638" cy="147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61" name="Oval 25"/>
          <p:cNvSpPr>
            <a:spLocks noChangeArrowheads="1"/>
          </p:cNvSpPr>
          <p:nvPr/>
        </p:nvSpPr>
        <p:spPr bwMode="auto">
          <a:xfrm>
            <a:off x="5627688" y="3819525"/>
            <a:ext cx="147637" cy="147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62" name="Oval 26"/>
          <p:cNvSpPr>
            <a:spLocks noChangeArrowheads="1"/>
          </p:cNvSpPr>
          <p:nvPr/>
        </p:nvSpPr>
        <p:spPr bwMode="auto">
          <a:xfrm>
            <a:off x="5921375" y="3819525"/>
            <a:ext cx="147638" cy="147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63" name="Oval 27"/>
          <p:cNvSpPr>
            <a:spLocks noChangeArrowheads="1"/>
          </p:cNvSpPr>
          <p:nvPr/>
        </p:nvSpPr>
        <p:spPr bwMode="auto">
          <a:xfrm>
            <a:off x="6215063" y="3819525"/>
            <a:ext cx="147637" cy="147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64" name="Oval 28"/>
          <p:cNvSpPr>
            <a:spLocks noChangeArrowheads="1"/>
          </p:cNvSpPr>
          <p:nvPr/>
        </p:nvSpPr>
        <p:spPr bwMode="auto">
          <a:xfrm>
            <a:off x="6510338" y="3819525"/>
            <a:ext cx="146050" cy="147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65" name="Oval 29"/>
          <p:cNvSpPr>
            <a:spLocks noChangeArrowheads="1"/>
          </p:cNvSpPr>
          <p:nvPr/>
        </p:nvSpPr>
        <p:spPr bwMode="auto">
          <a:xfrm>
            <a:off x="6804025" y="3819525"/>
            <a:ext cx="146050" cy="147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66" name="Oval 30"/>
          <p:cNvSpPr>
            <a:spLocks noChangeArrowheads="1"/>
          </p:cNvSpPr>
          <p:nvPr/>
        </p:nvSpPr>
        <p:spPr bwMode="auto">
          <a:xfrm>
            <a:off x="7097713" y="3819525"/>
            <a:ext cx="146050" cy="147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67" name="Oval 31"/>
          <p:cNvSpPr>
            <a:spLocks noChangeArrowheads="1"/>
          </p:cNvSpPr>
          <p:nvPr/>
        </p:nvSpPr>
        <p:spPr bwMode="auto">
          <a:xfrm>
            <a:off x="7391400" y="3819525"/>
            <a:ext cx="146050" cy="147638"/>
          </a:xfrm>
          <a:prstGeom prst="ellipse">
            <a:avLst/>
          </a:prstGeom>
          <a:solidFill>
            <a:srgbClr val="CC00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68" name="Oval 32"/>
          <p:cNvSpPr>
            <a:spLocks noChangeArrowheads="1"/>
          </p:cNvSpPr>
          <p:nvPr/>
        </p:nvSpPr>
        <p:spPr bwMode="auto">
          <a:xfrm>
            <a:off x="5334000" y="3525838"/>
            <a:ext cx="147638" cy="14763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69" name="Oval 33"/>
          <p:cNvSpPr>
            <a:spLocks noChangeArrowheads="1"/>
          </p:cNvSpPr>
          <p:nvPr/>
        </p:nvSpPr>
        <p:spPr bwMode="auto">
          <a:xfrm>
            <a:off x="5627688" y="3525838"/>
            <a:ext cx="147637" cy="14763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70" name="Oval 34"/>
          <p:cNvSpPr>
            <a:spLocks noChangeArrowheads="1"/>
          </p:cNvSpPr>
          <p:nvPr/>
        </p:nvSpPr>
        <p:spPr bwMode="auto">
          <a:xfrm>
            <a:off x="5921375" y="3525838"/>
            <a:ext cx="147638" cy="14763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71" name="Oval 35"/>
          <p:cNvSpPr>
            <a:spLocks noChangeArrowheads="1"/>
          </p:cNvSpPr>
          <p:nvPr/>
        </p:nvSpPr>
        <p:spPr bwMode="auto">
          <a:xfrm>
            <a:off x="6215063" y="3525838"/>
            <a:ext cx="147637" cy="14763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72" name="Oval 36"/>
          <p:cNvSpPr>
            <a:spLocks noChangeArrowheads="1"/>
          </p:cNvSpPr>
          <p:nvPr/>
        </p:nvSpPr>
        <p:spPr bwMode="auto">
          <a:xfrm>
            <a:off x="6510338" y="3525838"/>
            <a:ext cx="146050" cy="14763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73" name="Oval 37"/>
          <p:cNvSpPr>
            <a:spLocks noChangeArrowheads="1"/>
          </p:cNvSpPr>
          <p:nvPr/>
        </p:nvSpPr>
        <p:spPr bwMode="auto">
          <a:xfrm>
            <a:off x="6804025" y="3525838"/>
            <a:ext cx="146050" cy="14763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74" name="Oval 38"/>
          <p:cNvSpPr>
            <a:spLocks noChangeArrowheads="1"/>
          </p:cNvSpPr>
          <p:nvPr/>
        </p:nvSpPr>
        <p:spPr bwMode="auto">
          <a:xfrm>
            <a:off x="7097713" y="3525838"/>
            <a:ext cx="146050" cy="14763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75" name="Oval 39"/>
          <p:cNvSpPr>
            <a:spLocks noChangeArrowheads="1"/>
          </p:cNvSpPr>
          <p:nvPr/>
        </p:nvSpPr>
        <p:spPr bwMode="auto">
          <a:xfrm>
            <a:off x="7391400" y="3525838"/>
            <a:ext cx="146050" cy="14763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76" name="Oval 40"/>
          <p:cNvSpPr>
            <a:spLocks noChangeArrowheads="1"/>
          </p:cNvSpPr>
          <p:nvPr/>
        </p:nvSpPr>
        <p:spPr bwMode="auto">
          <a:xfrm>
            <a:off x="5334000" y="3232150"/>
            <a:ext cx="147638" cy="147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77" name="Oval 41"/>
          <p:cNvSpPr>
            <a:spLocks noChangeArrowheads="1"/>
          </p:cNvSpPr>
          <p:nvPr/>
        </p:nvSpPr>
        <p:spPr bwMode="auto">
          <a:xfrm>
            <a:off x="5627688" y="3232150"/>
            <a:ext cx="147637" cy="147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78" name="Oval 42"/>
          <p:cNvSpPr>
            <a:spLocks noChangeArrowheads="1"/>
          </p:cNvSpPr>
          <p:nvPr/>
        </p:nvSpPr>
        <p:spPr bwMode="auto">
          <a:xfrm>
            <a:off x="5921375" y="3232150"/>
            <a:ext cx="147638" cy="147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79" name="Oval 43"/>
          <p:cNvSpPr>
            <a:spLocks noChangeArrowheads="1"/>
          </p:cNvSpPr>
          <p:nvPr/>
        </p:nvSpPr>
        <p:spPr bwMode="auto">
          <a:xfrm>
            <a:off x="6215063" y="3232150"/>
            <a:ext cx="147637" cy="147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80" name="Oval 44"/>
          <p:cNvSpPr>
            <a:spLocks noChangeArrowheads="1"/>
          </p:cNvSpPr>
          <p:nvPr/>
        </p:nvSpPr>
        <p:spPr bwMode="auto">
          <a:xfrm>
            <a:off x="6510338" y="3232150"/>
            <a:ext cx="146050" cy="147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81" name="Oval 45"/>
          <p:cNvSpPr>
            <a:spLocks noChangeArrowheads="1"/>
          </p:cNvSpPr>
          <p:nvPr/>
        </p:nvSpPr>
        <p:spPr bwMode="auto">
          <a:xfrm>
            <a:off x="6804025" y="3232150"/>
            <a:ext cx="146050" cy="147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82" name="Oval 46"/>
          <p:cNvSpPr>
            <a:spLocks noChangeArrowheads="1"/>
          </p:cNvSpPr>
          <p:nvPr/>
        </p:nvSpPr>
        <p:spPr bwMode="auto">
          <a:xfrm>
            <a:off x="7097713" y="3232150"/>
            <a:ext cx="146050" cy="147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83" name="Oval 47"/>
          <p:cNvSpPr>
            <a:spLocks noChangeArrowheads="1"/>
          </p:cNvSpPr>
          <p:nvPr/>
        </p:nvSpPr>
        <p:spPr bwMode="auto">
          <a:xfrm>
            <a:off x="7391400" y="3232150"/>
            <a:ext cx="146050" cy="147638"/>
          </a:xfrm>
          <a:prstGeom prst="ellipse">
            <a:avLst/>
          </a:prstGeom>
          <a:solidFill>
            <a:srgbClr val="CC00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84" name="Oval 48"/>
          <p:cNvSpPr>
            <a:spLocks noChangeArrowheads="1"/>
          </p:cNvSpPr>
          <p:nvPr/>
        </p:nvSpPr>
        <p:spPr bwMode="auto">
          <a:xfrm>
            <a:off x="5334000" y="2938463"/>
            <a:ext cx="147638" cy="14763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85" name="Oval 49"/>
          <p:cNvSpPr>
            <a:spLocks noChangeArrowheads="1"/>
          </p:cNvSpPr>
          <p:nvPr/>
        </p:nvSpPr>
        <p:spPr bwMode="auto">
          <a:xfrm>
            <a:off x="5627688" y="2938463"/>
            <a:ext cx="147637" cy="14763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86" name="Oval 50"/>
          <p:cNvSpPr>
            <a:spLocks noChangeArrowheads="1"/>
          </p:cNvSpPr>
          <p:nvPr/>
        </p:nvSpPr>
        <p:spPr bwMode="auto">
          <a:xfrm>
            <a:off x="5921375" y="2938463"/>
            <a:ext cx="147638" cy="14763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87" name="Oval 51"/>
          <p:cNvSpPr>
            <a:spLocks noChangeArrowheads="1"/>
          </p:cNvSpPr>
          <p:nvPr/>
        </p:nvSpPr>
        <p:spPr bwMode="auto">
          <a:xfrm>
            <a:off x="6215063" y="2938463"/>
            <a:ext cx="147637" cy="14763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88" name="Oval 52"/>
          <p:cNvSpPr>
            <a:spLocks noChangeArrowheads="1"/>
          </p:cNvSpPr>
          <p:nvPr/>
        </p:nvSpPr>
        <p:spPr bwMode="auto">
          <a:xfrm>
            <a:off x="6510338" y="2938463"/>
            <a:ext cx="146050" cy="14763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89" name="Oval 53"/>
          <p:cNvSpPr>
            <a:spLocks noChangeArrowheads="1"/>
          </p:cNvSpPr>
          <p:nvPr/>
        </p:nvSpPr>
        <p:spPr bwMode="auto">
          <a:xfrm>
            <a:off x="6804025" y="2938463"/>
            <a:ext cx="146050" cy="14763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90" name="Oval 54"/>
          <p:cNvSpPr>
            <a:spLocks noChangeArrowheads="1"/>
          </p:cNvSpPr>
          <p:nvPr/>
        </p:nvSpPr>
        <p:spPr bwMode="auto">
          <a:xfrm>
            <a:off x="7097713" y="2938463"/>
            <a:ext cx="146050" cy="14763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91" name="Oval 55"/>
          <p:cNvSpPr>
            <a:spLocks noChangeArrowheads="1"/>
          </p:cNvSpPr>
          <p:nvPr/>
        </p:nvSpPr>
        <p:spPr bwMode="auto">
          <a:xfrm>
            <a:off x="7391400" y="2938463"/>
            <a:ext cx="146050" cy="14763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92" name="Oval 56"/>
          <p:cNvSpPr>
            <a:spLocks noChangeArrowheads="1"/>
          </p:cNvSpPr>
          <p:nvPr/>
        </p:nvSpPr>
        <p:spPr bwMode="auto">
          <a:xfrm>
            <a:off x="5334000" y="2644775"/>
            <a:ext cx="147638" cy="147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93" name="Oval 57"/>
          <p:cNvSpPr>
            <a:spLocks noChangeArrowheads="1"/>
          </p:cNvSpPr>
          <p:nvPr/>
        </p:nvSpPr>
        <p:spPr bwMode="auto">
          <a:xfrm>
            <a:off x="5627688" y="2644775"/>
            <a:ext cx="147637" cy="147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94" name="Oval 58"/>
          <p:cNvSpPr>
            <a:spLocks noChangeArrowheads="1"/>
          </p:cNvSpPr>
          <p:nvPr/>
        </p:nvSpPr>
        <p:spPr bwMode="auto">
          <a:xfrm>
            <a:off x="5921375" y="2644775"/>
            <a:ext cx="147638" cy="147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95" name="Oval 59"/>
          <p:cNvSpPr>
            <a:spLocks noChangeArrowheads="1"/>
          </p:cNvSpPr>
          <p:nvPr/>
        </p:nvSpPr>
        <p:spPr bwMode="auto">
          <a:xfrm>
            <a:off x="6215063" y="2644775"/>
            <a:ext cx="147637" cy="147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96" name="Oval 60"/>
          <p:cNvSpPr>
            <a:spLocks noChangeArrowheads="1"/>
          </p:cNvSpPr>
          <p:nvPr/>
        </p:nvSpPr>
        <p:spPr bwMode="auto">
          <a:xfrm>
            <a:off x="6510338" y="2644775"/>
            <a:ext cx="146050" cy="147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97" name="Oval 61"/>
          <p:cNvSpPr>
            <a:spLocks noChangeArrowheads="1"/>
          </p:cNvSpPr>
          <p:nvPr/>
        </p:nvSpPr>
        <p:spPr bwMode="auto">
          <a:xfrm>
            <a:off x="6804025" y="2644775"/>
            <a:ext cx="146050" cy="147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98" name="Oval 62"/>
          <p:cNvSpPr>
            <a:spLocks noChangeArrowheads="1"/>
          </p:cNvSpPr>
          <p:nvPr/>
        </p:nvSpPr>
        <p:spPr bwMode="auto">
          <a:xfrm>
            <a:off x="7097713" y="2644775"/>
            <a:ext cx="146050" cy="147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99" name="Oval 63"/>
          <p:cNvSpPr>
            <a:spLocks noChangeArrowheads="1"/>
          </p:cNvSpPr>
          <p:nvPr/>
        </p:nvSpPr>
        <p:spPr bwMode="auto">
          <a:xfrm>
            <a:off x="7391400" y="2644775"/>
            <a:ext cx="146050" cy="147638"/>
          </a:xfrm>
          <a:prstGeom prst="ellipse">
            <a:avLst/>
          </a:prstGeom>
          <a:solidFill>
            <a:srgbClr val="CC00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800" name="Oval 64"/>
          <p:cNvSpPr>
            <a:spLocks noChangeArrowheads="1"/>
          </p:cNvSpPr>
          <p:nvPr/>
        </p:nvSpPr>
        <p:spPr bwMode="auto">
          <a:xfrm>
            <a:off x="5334000" y="2351088"/>
            <a:ext cx="147638" cy="14763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801" name="Oval 65"/>
          <p:cNvSpPr>
            <a:spLocks noChangeArrowheads="1"/>
          </p:cNvSpPr>
          <p:nvPr/>
        </p:nvSpPr>
        <p:spPr bwMode="auto">
          <a:xfrm>
            <a:off x="5627688" y="2351088"/>
            <a:ext cx="147637" cy="14763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802" name="Oval 66"/>
          <p:cNvSpPr>
            <a:spLocks noChangeArrowheads="1"/>
          </p:cNvSpPr>
          <p:nvPr/>
        </p:nvSpPr>
        <p:spPr bwMode="auto">
          <a:xfrm>
            <a:off x="5921375" y="2351088"/>
            <a:ext cx="147638" cy="14763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803" name="Oval 67"/>
          <p:cNvSpPr>
            <a:spLocks noChangeArrowheads="1"/>
          </p:cNvSpPr>
          <p:nvPr/>
        </p:nvSpPr>
        <p:spPr bwMode="auto">
          <a:xfrm>
            <a:off x="6215063" y="2351088"/>
            <a:ext cx="147637" cy="14763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804" name="Oval 68"/>
          <p:cNvSpPr>
            <a:spLocks noChangeArrowheads="1"/>
          </p:cNvSpPr>
          <p:nvPr/>
        </p:nvSpPr>
        <p:spPr bwMode="auto">
          <a:xfrm>
            <a:off x="6510338" y="2351088"/>
            <a:ext cx="146050" cy="14763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805" name="Oval 69"/>
          <p:cNvSpPr>
            <a:spLocks noChangeArrowheads="1"/>
          </p:cNvSpPr>
          <p:nvPr/>
        </p:nvSpPr>
        <p:spPr bwMode="auto">
          <a:xfrm>
            <a:off x="6804025" y="2351088"/>
            <a:ext cx="146050" cy="14763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806" name="Oval 70"/>
          <p:cNvSpPr>
            <a:spLocks noChangeArrowheads="1"/>
          </p:cNvSpPr>
          <p:nvPr/>
        </p:nvSpPr>
        <p:spPr bwMode="auto">
          <a:xfrm>
            <a:off x="7097713" y="2351088"/>
            <a:ext cx="146050" cy="14763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807" name="Oval 71"/>
          <p:cNvSpPr>
            <a:spLocks noChangeArrowheads="1"/>
          </p:cNvSpPr>
          <p:nvPr/>
        </p:nvSpPr>
        <p:spPr bwMode="auto">
          <a:xfrm>
            <a:off x="7391400" y="2351088"/>
            <a:ext cx="146050" cy="14763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808" name="Oval 72"/>
          <p:cNvSpPr>
            <a:spLocks noChangeArrowheads="1"/>
          </p:cNvSpPr>
          <p:nvPr/>
        </p:nvSpPr>
        <p:spPr bwMode="auto">
          <a:xfrm>
            <a:off x="5334000" y="2057400"/>
            <a:ext cx="147638" cy="147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809" name="Oval 73"/>
          <p:cNvSpPr>
            <a:spLocks noChangeArrowheads="1"/>
          </p:cNvSpPr>
          <p:nvPr/>
        </p:nvSpPr>
        <p:spPr bwMode="auto">
          <a:xfrm>
            <a:off x="5627688" y="2057400"/>
            <a:ext cx="147637" cy="147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810" name="Oval 74"/>
          <p:cNvSpPr>
            <a:spLocks noChangeArrowheads="1"/>
          </p:cNvSpPr>
          <p:nvPr/>
        </p:nvSpPr>
        <p:spPr bwMode="auto">
          <a:xfrm>
            <a:off x="5921375" y="2057400"/>
            <a:ext cx="147638" cy="147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811" name="Oval 75"/>
          <p:cNvSpPr>
            <a:spLocks noChangeArrowheads="1"/>
          </p:cNvSpPr>
          <p:nvPr/>
        </p:nvSpPr>
        <p:spPr bwMode="auto">
          <a:xfrm>
            <a:off x="6215063" y="2057400"/>
            <a:ext cx="147637" cy="147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812" name="Oval 76"/>
          <p:cNvSpPr>
            <a:spLocks noChangeArrowheads="1"/>
          </p:cNvSpPr>
          <p:nvPr/>
        </p:nvSpPr>
        <p:spPr bwMode="auto">
          <a:xfrm>
            <a:off x="6510338" y="2057400"/>
            <a:ext cx="146050" cy="147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813" name="Oval 77"/>
          <p:cNvSpPr>
            <a:spLocks noChangeArrowheads="1"/>
          </p:cNvSpPr>
          <p:nvPr/>
        </p:nvSpPr>
        <p:spPr bwMode="auto">
          <a:xfrm>
            <a:off x="6804025" y="2057400"/>
            <a:ext cx="146050" cy="147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814" name="Oval 78"/>
          <p:cNvSpPr>
            <a:spLocks noChangeArrowheads="1"/>
          </p:cNvSpPr>
          <p:nvPr/>
        </p:nvSpPr>
        <p:spPr bwMode="auto">
          <a:xfrm>
            <a:off x="7097713" y="2057400"/>
            <a:ext cx="146050" cy="147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815" name="Oval 79"/>
          <p:cNvSpPr>
            <a:spLocks noChangeArrowheads="1"/>
          </p:cNvSpPr>
          <p:nvPr/>
        </p:nvSpPr>
        <p:spPr bwMode="auto">
          <a:xfrm>
            <a:off x="7391400" y="2057400"/>
            <a:ext cx="146050" cy="147638"/>
          </a:xfrm>
          <a:prstGeom prst="ellipse">
            <a:avLst/>
          </a:prstGeom>
          <a:solidFill>
            <a:srgbClr val="CC00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16830" name="Picture 94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38200" y="3214688"/>
            <a:ext cx="3938588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6832" name="Picture 96" descr="txp_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600200" y="3998913"/>
            <a:ext cx="790575" cy="382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04" name="Group 103"/>
          <p:cNvGrpSpPr/>
          <p:nvPr/>
        </p:nvGrpSpPr>
        <p:grpSpPr>
          <a:xfrm>
            <a:off x="5410200" y="2133600"/>
            <a:ext cx="2057400" cy="2057400"/>
            <a:chOff x="5410200" y="2133600"/>
            <a:chExt cx="2057400" cy="2057400"/>
          </a:xfrm>
        </p:grpSpPr>
        <p:sp>
          <p:nvSpPr>
            <p:cNvPr id="116816" name="Line 80"/>
            <p:cNvSpPr>
              <a:spLocks noChangeShapeType="1"/>
            </p:cNvSpPr>
            <p:nvPr/>
          </p:nvSpPr>
          <p:spPr bwMode="auto">
            <a:xfrm flipH="1" flipV="1">
              <a:off x="5410200" y="3886200"/>
              <a:ext cx="304800" cy="304800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6817" name="Line 81"/>
            <p:cNvSpPr>
              <a:spLocks noChangeShapeType="1"/>
            </p:cNvSpPr>
            <p:nvPr/>
          </p:nvSpPr>
          <p:spPr bwMode="auto">
            <a:xfrm flipH="1" flipV="1">
              <a:off x="5410200" y="3581400"/>
              <a:ext cx="609600" cy="609600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6818" name="Line 82"/>
            <p:cNvSpPr>
              <a:spLocks noChangeShapeType="1"/>
            </p:cNvSpPr>
            <p:nvPr/>
          </p:nvSpPr>
          <p:spPr bwMode="auto">
            <a:xfrm flipH="1" flipV="1">
              <a:off x="5410200" y="3276600"/>
              <a:ext cx="914400" cy="914400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6819" name="Line 83"/>
            <p:cNvSpPr>
              <a:spLocks noChangeShapeType="1"/>
            </p:cNvSpPr>
            <p:nvPr/>
          </p:nvSpPr>
          <p:spPr bwMode="auto">
            <a:xfrm flipH="1" flipV="1">
              <a:off x="5410200" y="2971800"/>
              <a:ext cx="1219200" cy="1219200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6820" name="Line 84"/>
            <p:cNvSpPr>
              <a:spLocks noChangeShapeType="1"/>
            </p:cNvSpPr>
            <p:nvPr/>
          </p:nvSpPr>
          <p:spPr bwMode="auto">
            <a:xfrm flipH="1" flipV="1">
              <a:off x="5410200" y="2743200"/>
              <a:ext cx="1447800" cy="1447800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6821" name="Line 85"/>
            <p:cNvSpPr>
              <a:spLocks noChangeShapeType="1"/>
            </p:cNvSpPr>
            <p:nvPr/>
          </p:nvSpPr>
          <p:spPr bwMode="auto">
            <a:xfrm flipH="1" flipV="1">
              <a:off x="5410200" y="2438400"/>
              <a:ext cx="1752600" cy="1752600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6822" name="Line 86"/>
            <p:cNvSpPr>
              <a:spLocks noChangeShapeType="1"/>
            </p:cNvSpPr>
            <p:nvPr/>
          </p:nvSpPr>
          <p:spPr bwMode="auto">
            <a:xfrm flipH="1" flipV="1">
              <a:off x="5410200" y="2133600"/>
              <a:ext cx="2057400" cy="2057400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6823" name="Line 87"/>
            <p:cNvSpPr>
              <a:spLocks noChangeShapeType="1"/>
            </p:cNvSpPr>
            <p:nvPr/>
          </p:nvSpPr>
          <p:spPr bwMode="auto">
            <a:xfrm flipH="1" flipV="1">
              <a:off x="5715000" y="2133600"/>
              <a:ext cx="1752600" cy="1752600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6824" name="Line 88"/>
            <p:cNvSpPr>
              <a:spLocks noChangeShapeType="1"/>
            </p:cNvSpPr>
            <p:nvPr/>
          </p:nvSpPr>
          <p:spPr bwMode="auto">
            <a:xfrm flipH="1" flipV="1">
              <a:off x="6019800" y="2133600"/>
              <a:ext cx="1447800" cy="1447800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6825" name="Line 89"/>
            <p:cNvSpPr>
              <a:spLocks noChangeShapeType="1"/>
            </p:cNvSpPr>
            <p:nvPr/>
          </p:nvSpPr>
          <p:spPr bwMode="auto">
            <a:xfrm flipH="1" flipV="1">
              <a:off x="6248400" y="2133600"/>
              <a:ext cx="1219200" cy="1219200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6826" name="Line 90"/>
            <p:cNvSpPr>
              <a:spLocks noChangeShapeType="1"/>
            </p:cNvSpPr>
            <p:nvPr/>
          </p:nvSpPr>
          <p:spPr bwMode="auto">
            <a:xfrm flipH="1" flipV="1">
              <a:off x="6553200" y="2133600"/>
              <a:ext cx="914400" cy="914400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6827" name="Line 91"/>
            <p:cNvSpPr>
              <a:spLocks noChangeShapeType="1"/>
            </p:cNvSpPr>
            <p:nvPr/>
          </p:nvSpPr>
          <p:spPr bwMode="auto">
            <a:xfrm flipH="1" flipV="1">
              <a:off x="6858000" y="2133600"/>
              <a:ext cx="609600" cy="609600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6828" name="Line 92"/>
            <p:cNvSpPr>
              <a:spLocks noChangeShapeType="1"/>
            </p:cNvSpPr>
            <p:nvPr/>
          </p:nvSpPr>
          <p:spPr bwMode="auto">
            <a:xfrm flipH="1" flipV="1">
              <a:off x="7162800" y="2133600"/>
              <a:ext cx="304800" cy="304800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6833" name="Line 97"/>
          <p:cNvSpPr>
            <a:spLocks noChangeShapeType="1"/>
          </p:cNvSpPr>
          <p:nvPr/>
        </p:nvSpPr>
        <p:spPr bwMode="auto">
          <a:xfrm flipH="1" flipV="1">
            <a:off x="5262563" y="4876800"/>
            <a:ext cx="293687" cy="30480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02" name="Group 101"/>
          <p:cNvGrpSpPr/>
          <p:nvPr/>
        </p:nvGrpSpPr>
        <p:grpSpPr>
          <a:xfrm>
            <a:off x="5715000" y="5562600"/>
            <a:ext cx="757238" cy="381000"/>
            <a:chOff x="5715000" y="5562600"/>
            <a:chExt cx="757238" cy="381000"/>
          </a:xfrm>
        </p:grpSpPr>
        <p:sp>
          <p:nvSpPr>
            <p:cNvPr id="116834" name="Line 98"/>
            <p:cNvSpPr>
              <a:spLocks noChangeShapeType="1"/>
            </p:cNvSpPr>
            <p:nvPr/>
          </p:nvSpPr>
          <p:spPr bwMode="auto">
            <a:xfrm flipV="1">
              <a:off x="5715000" y="5562600"/>
              <a:ext cx="0" cy="381000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6835" name="Line 99"/>
            <p:cNvSpPr>
              <a:spLocks noChangeShapeType="1"/>
            </p:cNvSpPr>
            <p:nvPr/>
          </p:nvSpPr>
          <p:spPr bwMode="auto">
            <a:xfrm flipV="1">
              <a:off x="6069013" y="5791200"/>
              <a:ext cx="403225" cy="0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3" name="Group 102"/>
          <p:cNvGrpSpPr/>
          <p:nvPr/>
        </p:nvGrpSpPr>
        <p:grpSpPr>
          <a:xfrm>
            <a:off x="5410200" y="2133600"/>
            <a:ext cx="2209800" cy="2209800"/>
            <a:chOff x="5410200" y="2133600"/>
            <a:chExt cx="2209800" cy="2209800"/>
          </a:xfrm>
        </p:grpSpPr>
        <p:sp>
          <p:nvSpPr>
            <p:cNvPr id="116836" name="Line 100"/>
            <p:cNvSpPr>
              <a:spLocks noChangeShapeType="1"/>
            </p:cNvSpPr>
            <p:nvPr/>
          </p:nvSpPr>
          <p:spPr bwMode="auto">
            <a:xfrm flipV="1">
              <a:off x="7620000" y="2133600"/>
              <a:ext cx="0" cy="2066925"/>
            </a:xfrm>
            <a:prstGeom prst="line">
              <a:avLst/>
            </a:prstGeom>
            <a:noFill/>
            <a:ln w="38100">
              <a:solidFill>
                <a:srgbClr val="0099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6837" name="Line 101"/>
            <p:cNvSpPr>
              <a:spLocks noChangeShapeType="1"/>
            </p:cNvSpPr>
            <p:nvPr/>
          </p:nvSpPr>
          <p:spPr bwMode="auto">
            <a:xfrm flipV="1">
              <a:off x="5410200" y="4343400"/>
              <a:ext cx="2209800" cy="0"/>
            </a:xfrm>
            <a:prstGeom prst="line">
              <a:avLst/>
            </a:prstGeom>
            <a:noFill/>
            <a:ln w="38100">
              <a:solidFill>
                <a:srgbClr val="0099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6964840-3D80-43CE-8A14-29DE01EC4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23968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6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6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1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6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6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833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Group Reuse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3048000"/>
            <a:ext cx="8509000" cy="3009900"/>
          </a:xfrm>
        </p:spPr>
        <p:txBody>
          <a:bodyPr/>
          <a:lstStyle/>
          <a:p>
            <a:r>
              <a:rPr lang="en-US" sz="2000" dirty="0"/>
              <a:t>Only consider “</a:t>
            </a:r>
            <a:r>
              <a:rPr lang="en-US" sz="2000" dirty="0">
                <a:solidFill>
                  <a:srgbClr val="0000CC"/>
                </a:solidFill>
              </a:rPr>
              <a:t>uniformly generated sets</a:t>
            </a:r>
            <a:r>
              <a:rPr lang="en-US" sz="2000" dirty="0"/>
              <a:t>”</a:t>
            </a:r>
          </a:p>
          <a:p>
            <a:pPr lvl="1"/>
            <a:r>
              <a:rPr lang="en-US" sz="2000" dirty="0"/>
              <a:t>index expressions differ only by constant terms</a:t>
            </a:r>
          </a:p>
          <a:p>
            <a:r>
              <a:rPr lang="en-US" sz="2000" dirty="0"/>
              <a:t>Check whether they actually do access the same cache line</a:t>
            </a:r>
          </a:p>
          <a:p>
            <a:r>
              <a:rPr lang="en-US" sz="2000" dirty="0"/>
              <a:t>Only the “</a:t>
            </a:r>
            <a:r>
              <a:rPr lang="en-US" sz="2000" dirty="0">
                <a:solidFill>
                  <a:srgbClr val="0000CC"/>
                </a:solidFill>
              </a:rPr>
              <a:t>leading reference</a:t>
            </a:r>
            <a:r>
              <a:rPr lang="en-US" sz="2000" dirty="0"/>
              <a:t>” suffers the bulk of the cache misses</a:t>
            </a:r>
          </a:p>
        </p:txBody>
      </p:sp>
      <p:sp>
        <p:nvSpPr>
          <p:cNvPr id="113669" name="Text Box 5"/>
          <p:cNvSpPr txBox="1">
            <a:spLocks noChangeArrowheads="1"/>
          </p:cNvSpPr>
          <p:nvPr/>
        </p:nvSpPr>
        <p:spPr bwMode="auto">
          <a:xfrm>
            <a:off x="2057400" y="1600200"/>
            <a:ext cx="5181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70000"/>
              </a:lnSpc>
              <a:spcBef>
                <a:spcPct val="50000"/>
              </a:spcBef>
              <a:tabLst>
                <a:tab pos="169863" algn="l"/>
                <a:tab pos="400050" algn="l"/>
                <a:tab pos="1489075" algn="l"/>
              </a:tabLst>
            </a:pPr>
            <a:r>
              <a:rPr lang="en-US" sz="1800" b="1" dirty="0">
                <a:latin typeface="Courier New" pitchFamily="49" charset="0"/>
              </a:rPr>
              <a:t>for </a:t>
            </a:r>
            <a:r>
              <a:rPr lang="en-US" sz="1800" b="1" dirty="0" err="1">
                <a:solidFill>
                  <a:schemeClr val="tx2"/>
                </a:solidFill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 = 0 to 2</a:t>
            </a:r>
          </a:p>
          <a:p>
            <a:pPr marL="342900" indent="-342900">
              <a:lnSpc>
                <a:spcPct val="70000"/>
              </a:lnSpc>
              <a:spcBef>
                <a:spcPct val="50000"/>
              </a:spcBef>
              <a:tabLst>
                <a:tab pos="169863" algn="l"/>
                <a:tab pos="400050" algn="l"/>
                <a:tab pos="1489075" algn="l"/>
              </a:tabLst>
            </a:pPr>
            <a:r>
              <a:rPr lang="en-US" sz="1800" b="1" dirty="0">
                <a:latin typeface="Courier New" pitchFamily="49" charset="0"/>
              </a:rPr>
              <a:t>	for </a:t>
            </a:r>
            <a:r>
              <a:rPr lang="en-US" sz="1800" b="1" dirty="0">
                <a:solidFill>
                  <a:schemeClr val="tx2"/>
                </a:solidFill>
                <a:latin typeface="Courier New" pitchFamily="49" charset="0"/>
              </a:rPr>
              <a:t>j</a:t>
            </a:r>
            <a:r>
              <a:rPr lang="en-US" sz="1800" b="1" dirty="0">
                <a:latin typeface="Courier New" pitchFamily="49" charset="0"/>
              </a:rPr>
              <a:t> = 0 to 100</a:t>
            </a:r>
          </a:p>
          <a:p>
            <a:pPr marL="342900" indent="-342900">
              <a:lnSpc>
                <a:spcPct val="70000"/>
              </a:lnSpc>
              <a:spcBef>
                <a:spcPct val="50000"/>
              </a:spcBef>
              <a:tabLst>
                <a:tab pos="169863" algn="l"/>
                <a:tab pos="400050" algn="l"/>
                <a:tab pos="1489075" algn="l"/>
              </a:tabLst>
            </a:pPr>
            <a:r>
              <a:rPr lang="en-US" sz="1800" b="1" dirty="0">
                <a:latin typeface="Courier New" pitchFamily="49" charset="0"/>
              </a:rPr>
              <a:t>			A[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][j] = B[j][0] + B[j+1][0];</a:t>
            </a:r>
          </a:p>
        </p:txBody>
      </p:sp>
      <p:sp>
        <p:nvSpPr>
          <p:cNvPr id="113670" name="Line 6"/>
          <p:cNvSpPr>
            <a:spLocks noChangeShapeType="1"/>
          </p:cNvSpPr>
          <p:nvPr/>
        </p:nvSpPr>
        <p:spPr bwMode="auto">
          <a:xfrm flipH="1" flipV="1">
            <a:off x="4343400" y="2590800"/>
            <a:ext cx="381000" cy="304800"/>
          </a:xfrm>
          <a:prstGeom prst="line">
            <a:avLst/>
          </a:prstGeom>
          <a:noFill/>
          <a:ln w="38100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671" name="Line 7"/>
          <p:cNvSpPr>
            <a:spLocks noChangeShapeType="1"/>
          </p:cNvSpPr>
          <p:nvPr/>
        </p:nvSpPr>
        <p:spPr bwMode="auto">
          <a:xfrm flipV="1">
            <a:off x="5257800" y="2590800"/>
            <a:ext cx="381000" cy="304800"/>
          </a:xfrm>
          <a:prstGeom prst="line">
            <a:avLst/>
          </a:prstGeom>
          <a:noFill/>
          <a:ln w="38100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45261B1-B767-4EA9-853D-A13DA74EF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7819205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Localized Iteration Space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153400" cy="4724400"/>
          </a:xfrm>
        </p:spPr>
        <p:txBody>
          <a:bodyPr/>
          <a:lstStyle/>
          <a:p>
            <a:r>
              <a:rPr lang="en-US" sz="2000" dirty="0"/>
              <a:t>Given finite cache, </a:t>
            </a:r>
            <a:r>
              <a:rPr lang="en-US" sz="2000" dirty="0">
                <a:solidFill>
                  <a:srgbClr val="CC0066"/>
                </a:solidFill>
              </a:rPr>
              <a:t>when does reuse result in locality</a:t>
            </a:r>
            <a:r>
              <a:rPr lang="en-US" sz="2000" dirty="0"/>
              <a:t>?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1800" dirty="0"/>
          </a:p>
          <a:p>
            <a:r>
              <a:rPr lang="en-US" sz="2000" dirty="0">
                <a:solidFill>
                  <a:schemeClr val="tx2"/>
                </a:solidFill>
              </a:rPr>
              <a:t>Localized</a:t>
            </a:r>
            <a:r>
              <a:rPr lang="en-US" sz="2000" dirty="0"/>
              <a:t> if accesses less data than </a:t>
            </a:r>
            <a:r>
              <a:rPr lang="en-US" sz="2000" i="1" dirty="0">
                <a:solidFill>
                  <a:srgbClr val="0000CC"/>
                </a:solidFill>
              </a:rPr>
              <a:t>effective cache size</a:t>
            </a:r>
          </a:p>
        </p:txBody>
      </p:sp>
      <p:sp>
        <p:nvSpPr>
          <p:cNvPr id="114693" name="Text Box 5"/>
          <p:cNvSpPr txBox="1">
            <a:spLocks noChangeArrowheads="1"/>
          </p:cNvSpPr>
          <p:nvPr/>
        </p:nvSpPr>
        <p:spPr bwMode="auto">
          <a:xfrm>
            <a:off x="457200" y="2438400"/>
            <a:ext cx="4038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70000"/>
              </a:lnSpc>
              <a:spcBef>
                <a:spcPct val="50000"/>
              </a:spcBef>
              <a:tabLst>
                <a:tab pos="169863" algn="l"/>
                <a:tab pos="400050" algn="l"/>
                <a:tab pos="1489075" algn="l"/>
              </a:tabLst>
            </a:pPr>
            <a:r>
              <a:rPr lang="en-US" sz="1500" b="1">
                <a:latin typeface="Courier New" pitchFamily="49" charset="0"/>
              </a:rPr>
              <a:t>for </a:t>
            </a:r>
            <a:r>
              <a:rPr lang="en-US" sz="1500" b="1">
                <a:solidFill>
                  <a:schemeClr val="tx2"/>
                </a:solidFill>
                <a:latin typeface="Courier New" pitchFamily="49" charset="0"/>
              </a:rPr>
              <a:t>i</a:t>
            </a:r>
            <a:r>
              <a:rPr lang="en-US" sz="1500" b="1">
                <a:latin typeface="Courier New" pitchFamily="49" charset="0"/>
              </a:rPr>
              <a:t> = 0 to 2</a:t>
            </a:r>
          </a:p>
          <a:p>
            <a:pPr marL="342900" indent="-342900">
              <a:lnSpc>
                <a:spcPct val="70000"/>
              </a:lnSpc>
              <a:spcBef>
                <a:spcPct val="50000"/>
              </a:spcBef>
              <a:tabLst>
                <a:tab pos="169863" algn="l"/>
                <a:tab pos="400050" algn="l"/>
                <a:tab pos="1489075" algn="l"/>
              </a:tabLst>
            </a:pPr>
            <a:r>
              <a:rPr lang="en-US" sz="1500" b="1">
                <a:latin typeface="Courier New" pitchFamily="49" charset="0"/>
              </a:rPr>
              <a:t>	for </a:t>
            </a:r>
            <a:r>
              <a:rPr lang="en-US" sz="1500" b="1">
                <a:solidFill>
                  <a:schemeClr val="tx2"/>
                </a:solidFill>
                <a:latin typeface="Courier New" pitchFamily="49" charset="0"/>
              </a:rPr>
              <a:t>j</a:t>
            </a:r>
            <a:r>
              <a:rPr lang="en-US" sz="1500" b="1">
                <a:latin typeface="Courier New" pitchFamily="49" charset="0"/>
              </a:rPr>
              <a:t> = 0 to </a:t>
            </a:r>
            <a:r>
              <a:rPr lang="en-US" sz="1500" b="1">
                <a:solidFill>
                  <a:srgbClr val="0000CC"/>
                </a:solidFill>
                <a:latin typeface="Courier New" pitchFamily="49" charset="0"/>
              </a:rPr>
              <a:t>8</a:t>
            </a:r>
          </a:p>
          <a:p>
            <a:pPr marL="342900" indent="-342900">
              <a:lnSpc>
                <a:spcPct val="70000"/>
              </a:lnSpc>
              <a:spcBef>
                <a:spcPct val="50000"/>
              </a:spcBef>
              <a:tabLst>
                <a:tab pos="169863" algn="l"/>
                <a:tab pos="400050" algn="l"/>
                <a:tab pos="1489075" algn="l"/>
              </a:tabLst>
            </a:pPr>
            <a:r>
              <a:rPr lang="en-US" sz="1500" b="1">
                <a:latin typeface="Courier New" pitchFamily="49" charset="0"/>
              </a:rPr>
              <a:t>			A[i][j] = B[j][0] + B[j+1][0];</a:t>
            </a:r>
          </a:p>
        </p:txBody>
      </p:sp>
      <p:sp>
        <p:nvSpPr>
          <p:cNvPr id="114694" name="Text Box 6"/>
          <p:cNvSpPr txBox="1">
            <a:spLocks noChangeArrowheads="1"/>
          </p:cNvSpPr>
          <p:nvPr/>
        </p:nvSpPr>
        <p:spPr bwMode="auto">
          <a:xfrm>
            <a:off x="4724400" y="2438400"/>
            <a:ext cx="4038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70000"/>
              </a:lnSpc>
              <a:spcBef>
                <a:spcPct val="50000"/>
              </a:spcBef>
              <a:tabLst>
                <a:tab pos="169863" algn="l"/>
                <a:tab pos="400050" algn="l"/>
                <a:tab pos="1489075" algn="l"/>
              </a:tabLst>
            </a:pPr>
            <a:r>
              <a:rPr lang="en-US" sz="1500" b="1">
                <a:latin typeface="Courier New" pitchFamily="49" charset="0"/>
              </a:rPr>
              <a:t>for </a:t>
            </a:r>
            <a:r>
              <a:rPr lang="en-US" sz="1500" b="1">
                <a:solidFill>
                  <a:schemeClr val="tx2"/>
                </a:solidFill>
                <a:latin typeface="Courier New" pitchFamily="49" charset="0"/>
              </a:rPr>
              <a:t>i</a:t>
            </a:r>
            <a:r>
              <a:rPr lang="en-US" sz="1500" b="1">
                <a:latin typeface="Courier New" pitchFamily="49" charset="0"/>
              </a:rPr>
              <a:t> = 0 to 2</a:t>
            </a:r>
          </a:p>
          <a:p>
            <a:pPr marL="342900" indent="-342900">
              <a:lnSpc>
                <a:spcPct val="70000"/>
              </a:lnSpc>
              <a:spcBef>
                <a:spcPct val="50000"/>
              </a:spcBef>
              <a:tabLst>
                <a:tab pos="169863" algn="l"/>
                <a:tab pos="400050" algn="l"/>
                <a:tab pos="1489075" algn="l"/>
              </a:tabLst>
            </a:pPr>
            <a:r>
              <a:rPr lang="en-US" sz="1500" b="1">
                <a:latin typeface="Courier New" pitchFamily="49" charset="0"/>
              </a:rPr>
              <a:t>	for </a:t>
            </a:r>
            <a:r>
              <a:rPr lang="en-US" sz="1500" b="1">
                <a:solidFill>
                  <a:schemeClr val="tx2"/>
                </a:solidFill>
                <a:latin typeface="Courier New" pitchFamily="49" charset="0"/>
              </a:rPr>
              <a:t>j</a:t>
            </a:r>
            <a:r>
              <a:rPr lang="en-US" sz="1500" b="1">
                <a:latin typeface="Courier New" pitchFamily="49" charset="0"/>
              </a:rPr>
              <a:t> = 0 to </a:t>
            </a:r>
            <a:r>
              <a:rPr lang="en-US" sz="1500" b="1">
                <a:solidFill>
                  <a:srgbClr val="0000CC"/>
                </a:solidFill>
                <a:latin typeface="Courier New" pitchFamily="49" charset="0"/>
              </a:rPr>
              <a:t>1000000</a:t>
            </a:r>
          </a:p>
          <a:p>
            <a:pPr marL="342900" indent="-342900">
              <a:lnSpc>
                <a:spcPct val="70000"/>
              </a:lnSpc>
              <a:spcBef>
                <a:spcPct val="50000"/>
              </a:spcBef>
              <a:tabLst>
                <a:tab pos="169863" algn="l"/>
                <a:tab pos="400050" algn="l"/>
                <a:tab pos="1489075" algn="l"/>
              </a:tabLst>
            </a:pPr>
            <a:r>
              <a:rPr lang="en-US" sz="1500" b="1">
                <a:latin typeface="Courier New" pitchFamily="49" charset="0"/>
              </a:rPr>
              <a:t>			A[i][j] = B[j][0] + B[j+1][0];</a:t>
            </a:r>
          </a:p>
        </p:txBody>
      </p:sp>
      <p:grpSp>
        <p:nvGrpSpPr>
          <p:cNvPr id="114725" name="Group 37"/>
          <p:cNvGrpSpPr>
            <a:grpSpLocks/>
          </p:cNvGrpSpPr>
          <p:nvPr/>
        </p:nvGrpSpPr>
        <p:grpSpPr bwMode="auto">
          <a:xfrm>
            <a:off x="304800" y="3429000"/>
            <a:ext cx="3962400" cy="1254125"/>
            <a:chOff x="192" y="2208"/>
            <a:chExt cx="2496" cy="790"/>
          </a:xfrm>
        </p:grpSpPr>
        <p:grpSp>
          <p:nvGrpSpPr>
            <p:cNvPr id="114695" name="Group 7"/>
            <p:cNvGrpSpPr>
              <a:grpSpLocks/>
            </p:cNvGrpSpPr>
            <p:nvPr/>
          </p:nvGrpSpPr>
          <p:grpSpPr bwMode="auto">
            <a:xfrm>
              <a:off x="1008" y="2208"/>
              <a:ext cx="1680" cy="790"/>
              <a:chOff x="2064" y="2304"/>
              <a:chExt cx="1680" cy="790"/>
            </a:xfrm>
          </p:grpSpPr>
          <p:sp>
            <p:nvSpPr>
              <p:cNvPr id="114696" name="Line 8"/>
              <p:cNvSpPr>
                <a:spLocks noChangeShapeType="1"/>
              </p:cNvSpPr>
              <p:nvPr/>
            </p:nvSpPr>
            <p:spPr bwMode="auto">
              <a:xfrm flipH="1" flipV="1">
                <a:off x="2325" y="2304"/>
                <a:ext cx="4" cy="523"/>
              </a:xfrm>
              <a:prstGeom prst="line">
                <a:avLst/>
              </a:prstGeom>
              <a:noFill/>
              <a:ln w="19050">
                <a:solidFill>
                  <a:srgbClr val="B2B2B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697" name="Line 9"/>
              <p:cNvSpPr>
                <a:spLocks noChangeShapeType="1"/>
              </p:cNvSpPr>
              <p:nvPr/>
            </p:nvSpPr>
            <p:spPr bwMode="auto">
              <a:xfrm flipV="1">
                <a:off x="2329" y="2827"/>
                <a:ext cx="1415" cy="0"/>
              </a:xfrm>
              <a:prstGeom prst="line">
                <a:avLst/>
              </a:prstGeom>
              <a:noFill/>
              <a:ln w="19050">
                <a:solidFill>
                  <a:srgbClr val="B2B2B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698" name="Text Box 10"/>
              <p:cNvSpPr txBox="1">
                <a:spLocks noChangeArrowheads="1"/>
              </p:cNvSpPr>
              <p:nvPr/>
            </p:nvSpPr>
            <p:spPr bwMode="auto">
              <a:xfrm>
                <a:off x="2064" y="2320"/>
                <a:ext cx="169" cy="17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lnSpc>
                    <a:spcPct val="70000"/>
                  </a:lnSpc>
                  <a:spcBef>
                    <a:spcPct val="50000"/>
                  </a:spcBef>
                  <a:tabLst>
                    <a:tab pos="339725" algn="l"/>
                    <a:tab pos="688975" algn="l"/>
                  </a:tabLst>
                </a:pPr>
                <a:r>
                  <a:rPr lang="en-US" sz="1800" b="1">
                    <a:solidFill>
                      <a:schemeClr val="tx2"/>
                    </a:solidFill>
                    <a:latin typeface="Courier New" pitchFamily="49" charset="0"/>
                  </a:rPr>
                  <a:t>i</a:t>
                </a:r>
                <a:endParaRPr lang="en-US" sz="1800">
                  <a:solidFill>
                    <a:schemeClr val="tx2"/>
                  </a:solidFill>
                  <a:latin typeface="Courier New" pitchFamily="49" charset="0"/>
                </a:endParaRPr>
              </a:p>
            </p:txBody>
          </p:sp>
          <p:sp>
            <p:nvSpPr>
              <p:cNvPr id="114699" name="Text Box 11"/>
              <p:cNvSpPr txBox="1">
                <a:spLocks noChangeArrowheads="1"/>
              </p:cNvSpPr>
              <p:nvPr/>
            </p:nvSpPr>
            <p:spPr bwMode="auto">
              <a:xfrm>
                <a:off x="3523" y="2915"/>
                <a:ext cx="169" cy="17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lnSpc>
                    <a:spcPct val="70000"/>
                  </a:lnSpc>
                  <a:spcBef>
                    <a:spcPct val="50000"/>
                  </a:spcBef>
                  <a:tabLst>
                    <a:tab pos="339725" algn="l"/>
                    <a:tab pos="688975" algn="l"/>
                  </a:tabLst>
                </a:pPr>
                <a:r>
                  <a:rPr lang="en-US" sz="1800" b="1">
                    <a:solidFill>
                      <a:srgbClr val="0000CC"/>
                    </a:solidFill>
                    <a:latin typeface="Courier New" pitchFamily="49" charset="0"/>
                  </a:rPr>
                  <a:t>j</a:t>
                </a:r>
                <a:endParaRPr lang="en-US" sz="1800">
                  <a:solidFill>
                    <a:srgbClr val="0000CC"/>
                  </a:solidFill>
                  <a:latin typeface="Courier New" pitchFamily="49" charset="0"/>
                </a:endParaRPr>
              </a:p>
            </p:txBody>
          </p:sp>
          <p:sp>
            <p:nvSpPr>
              <p:cNvPr id="114700" name="Oval 12"/>
              <p:cNvSpPr>
                <a:spLocks noChangeArrowheads="1"/>
              </p:cNvSpPr>
              <p:nvPr/>
            </p:nvSpPr>
            <p:spPr bwMode="auto">
              <a:xfrm>
                <a:off x="2285" y="2781"/>
                <a:ext cx="86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01" name="Oval 13"/>
              <p:cNvSpPr>
                <a:spLocks noChangeArrowheads="1"/>
              </p:cNvSpPr>
              <p:nvPr/>
            </p:nvSpPr>
            <p:spPr bwMode="auto">
              <a:xfrm>
                <a:off x="2455" y="2781"/>
                <a:ext cx="86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02" name="Oval 14"/>
              <p:cNvSpPr>
                <a:spLocks noChangeArrowheads="1"/>
              </p:cNvSpPr>
              <p:nvPr/>
            </p:nvSpPr>
            <p:spPr bwMode="auto">
              <a:xfrm>
                <a:off x="2626" y="2781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03" name="Oval 15"/>
              <p:cNvSpPr>
                <a:spLocks noChangeArrowheads="1"/>
              </p:cNvSpPr>
              <p:nvPr/>
            </p:nvSpPr>
            <p:spPr bwMode="auto">
              <a:xfrm>
                <a:off x="2796" y="2781"/>
                <a:ext cx="86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04" name="Oval 16"/>
              <p:cNvSpPr>
                <a:spLocks noChangeArrowheads="1"/>
              </p:cNvSpPr>
              <p:nvPr/>
            </p:nvSpPr>
            <p:spPr bwMode="auto">
              <a:xfrm>
                <a:off x="2967" y="2781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05" name="Oval 17"/>
              <p:cNvSpPr>
                <a:spLocks noChangeArrowheads="1"/>
              </p:cNvSpPr>
              <p:nvPr/>
            </p:nvSpPr>
            <p:spPr bwMode="auto">
              <a:xfrm>
                <a:off x="3138" y="2781"/>
                <a:ext cx="84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06" name="Oval 18"/>
              <p:cNvSpPr>
                <a:spLocks noChangeArrowheads="1"/>
              </p:cNvSpPr>
              <p:nvPr/>
            </p:nvSpPr>
            <p:spPr bwMode="auto">
              <a:xfrm>
                <a:off x="3308" y="2781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07" name="Oval 19"/>
              <p:cNvSpPr>
                <a:spLocks noChangeArrowheads="1"/>
              </p:cNvSpPr>
              <p:nvPr/>
            </p:nvSpPr>
            <p:spPr bwMode="auto">
              <a:xfrm>
                <a:off x="3478" y="2781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08" name="Oval 20"/>
              <p:cNvSpPr>
                <a:spLocks noChangeArrowheads="1"/>
              </p:cNvSpPr>
              <p:nvPr/>
            </p:nvSpPr>
            <p:spPr bwMode="auto">
              <a:xfrm>
                <a:off x="2285" y="2611"/>
                <a:ext cx="86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09" name="Oval 21"/>
              <p:cNvSpPr>
                <a:spLocks noChangeArrowheads="1"/>
              </p:cNvSpPr>
              <p:nvPr/>
            </p:nvSpPr>
            <p:spPr bwMode="auto">
              <a:xfrm>
                <a:off x="2455" y="2611"/>
                <a:ext cx="86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10" name="Oval 22"/>
              <p:cNvSpPr>
                <a:spLocks noChangeArrowheads="1"/>
              </p:cNvSpPr>
              <p:nvPr/>
            </p:nvSpPr>
            <p:spPr bwMode="auto">
              <a:xfrm>
                <a:off x="2626" y="2611"/>
                <a:ext cx="85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11" name="Oval 23"/>
              <p:cNvSpPr>
                <a:spLocks noChangeArrowheads="1"/>
              </p:cNvSpPr>
              <p:nvPr/>
            </p:nvSpPr>
            <p:spPr bwMode="auto">
              <a:xfrm>
                <a:off x="2796" y="2611"/>
                <a:ext cx="86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12" name="Oval 24"/>
              <p:cNvSpPr>
                <a:spLocks noChangeArrowheads="1"/>
              </p:cNvSpPr>
              <p:nvPr/>
            </p:nvSpPr>
            <p:spPr bwMode="auto">
              <a:xfrm>
                <a:off x="2967" y="2611"/>
                <a:ext cx="85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13" name="Oval 25"/>
              <p:cNvSpPr>
                <a:spLocks noChangeArrowheads="1"/>
              </p:cNvSpPr>
              <p:nvPr/>
            </p:nvSpPr>
            <p:spPr bwMode="auto">
              <a:xfrm>
                <a:off x="3138" y="2611"/>
                <a:ext cx="84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14" name="Oval 26"/>
              <p:cNvSpPr>
                <a:spLocks noChangeArrowheads="1"/>
              </p:cNvSpPr>
              <p:nvPr/>
            </p:nvSpPr>
            <p:spPr bwMode="auto">
              <a:xfrm>
                <a:off x="3308" y="2611"/>
                <a:ext cx="85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15" name="Oval 27"/>
              <p:cNvSpPr>
                <a:spLocks noChangeArrowheads="1"/>
              </p:cNvSpPr>
              <p:nvPr/>
            </p:nvSpPr>
            <p:spPr bwMode="auto">
              <a:xfrm>
                <a:off x="3478" y="2611"/>
                <a:ext cx="85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16" name="Oval 28"/>
              <p:cNvSpPr>
                <a:spLocks noChangeArrowheads="1"/>
              </p:cNvSpPr>
              <p:nvPr/>
            </p:nvSpPr>
            <p:spPr bwMode="auto">
              <a:xfrm>
                <a:off x="2285" y="2441"/>
                <a:ext cx="86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17" name="Oval 29"/>
              <p:cNvSpPr>
                <a:spLocks noChangeArrowheads="1"/>
              </p:cNvSpPr>
              <p:nvPr/>
            </p:nvSpPr>
            <p:spPr bwMode="auto">
              <a:xfrm>
                <a:off x="2455" y="2441"/>
                <a:ext cx="86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18" name="Oval 30"/>
              <p:cNvSpPr>
                <a:spLocks noChangeArrowheads="1"/>
              </p:cNvSpPr>
              <p:nvPr/>
            </p:nvSpPr>
            <p:spPr bwMode="auto">
              <a:xfrm>
                <a:off x="2626" y="2441"/>
                <a:ext cx="85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19" name="Oval 31"/>
              <p:cNvSpPr>
                <a:spLocks noChangeArrowheads="1"/>
              </p:cNvSpPr>
              <p:nvPr/>
            </p:nvSpPr>
            <p:spPr bwMode="auto">
              <a:xfrm>
                <a:off x="2796" y="2441"/>
                <a:ext cx="86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20" name="Oval 32"/>
              <p:cNvSpPr>
                <a:spLocks noChangeArrowheads="1"/>
              </p:cNvSpPr>
              <p:nvPr/>
            </p:nvSpPr>
            <p:spPr bwMode="auto">
              <a:xfrm>
                <a:off x="2967" y="2441"/>
                <a:ext cx="85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21" name="Oval 33"/>
              <p:cNvSpPr>
                <a:spLocks noChangeArrowheads="1"/>
              </p:cNvSpPr>
              <p:nvPr/>
            </p:nvSpPr>
            <p:spPr bwMode="auto">
              <a:xfrm>
                <a:off x="3138" y="2441"/>
                <a:ext cx="84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22" name="Oval 34"/>
              <p:cNvSpPr>
                <a:spLocks noChangeArrowheads="1"/>
              </p:cNvSpPr>
              <p:nvPr/>
            </p:nvSpPr>
            <p:spPr bwMode="auto">
              <a:xfrm>
                <a:off x="3308" y="2441"/>
                <a:ext cx="85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23" name="Oval 35"/>
              <p:cNvSpPr>
                <a:spLocks noChangeArrowheads="1"/>
              </p:cNvSpPr>
              <p:nvPr/>
            </p:nvSpPr>
            <p:spPr bwMode="auto">
              <a:xfrm>
                <a:off x="3478" y="2441"/>
                <a:ext cx="85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4724" name="Text Box 36"/>
            <p:cNvSpPr txBox="1">
              <a:spLocks noChangeArrowheads="1"/>
            </p:cNvSpPr>
            <p:nvPr/>
          </p:nvSpPr>
          <p:spPr bwMode="auto">
            <a:xfrm>
              <a:off x="192" y="2400"/>
              <a:ext cx="89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800" b="1">
                  <a:latin typeface="Courier New" pitchFamily="49" charset="0"/>
                </a:rPr>
                <a:t>B[j+1][0]</a:t>
              </a:r>
            </a:p>
          </p:txBody>
        </p:sp>
      </p:grpSp>
      <p:sp>
        <p:nvSpPr>
          <p:cNvPr id="114728" name="Line 40"/>
          <p:cNvSpPr>
            <a:spLocks noChangeShapeType="1"/>
          </p:cNvSpPr>
          <p:nvPr/>
        </p:nvSpPr>
        <p:spPr bwMode="auto">
          <a:xfrm flipH="1" flipV="1">
            <a:off x="6510338" y="3429000"/>
            <a:ext cx="6350" cy="830263"/>
          </a:xfrm>
          <a:prstGeom prst="line">
            <a:avLst/>
          </a:prstGeom>
          <a:noFill/>
          <a:ln w="19050">
            <a:solidFill>
              <a:srgbClr val="B2B2B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729" name="Line 41"/>
          <p:cNvSpPr>
            <a:spLocks noChangeShapeType="1"/>
          </p:cNvSpPr>
          <p:nvPr/>
        </p:nvSpPr>
        <p:spPr bwMode="auto">
          <a:xfrm flipV="1">
            <a:off x="6516688" y="4259263"/>
            <a:ext cx="2246312" cy="0"/>
          </a:xfrm>
          <a:prstGeom prst="line">
            <a:avLst/>
          </a:prstGeom>
          <a:noFill/>
          <a:ln w="19050">
            <a:solidFill>
              <a:srgbClr val="B2B2B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730" name="Text Box 42"/>
          <p:cNvSpPr txBox="1">
            <a:spLocks noChangeArrowheads="1"/>
          </p:cNvSpPr>
          <p:nvPr/>
        </p:nvSpPr>
        <p:spPr bwMode="auto">
          <a:xfrm>
            <a:off x="6096000" y="3454400"/>
            <a:ext cx="2682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>
                <a:solidFill>
                  <a:schemeClr val="tx2"/>
                </a:solidFill>
                <a:latin typeface="Courier New" pitchFamily="49" charset="0"/>
              </a:rPr>
              <a:t>i</a:t>
            </a:r>
            <a:endParaRPr lang="en-US" sz="1800">
              <a:solidFill>
                <a:schemeClr val="tx2"/>
              </a:solidFill>
              <a:latin typeface="Courier New" pitchFamily="49" charset="0"/>
            </a:endParaRPr>
          </a:p>
        </p:txBody>
      </p:sp>
      <p:sp>
        <p:nvSpPr>
          <p:cNvPr id="114731" name="Text Box 43"/>
          <p:cNvSpPr txBox="1">
            <a:spLocks noChangeArrowheads="1"/>
          </p:cNvSpPr>
          <p:nvPr/>
        </p:nvSpPr>
        <p:spPr bwMode="auto">
          <a:xfrm>
            <a:off x="8412163" y="4398963"/>
            <a:ext cx="268287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>
                <a:solidFill>
                  <a:srgbClr val="0000CC"/>
                </a:solidFill>
                <a:latin typeface="Courier New" pitchFamily="49" charset="0"/>
              </a:rPr>
              <a:t>j</a:t>
            </a:r>
            <a:endParaRPr lang="en-US" sz="1800">
              <a:solidFill>
                <a:srgbClr val="0000CC"/>
              </a:solidFill>
              <a:latin typeface="Courier New" pitchFamily="49" charset="0"/>
            </a:endParaRPr>
          </a:p>
        </p:txBody>
      </p:sp>
      <p:sp>
        <p:nvSpPr>
          <p:cNvPr id="114732" name="Oval 44"/>
          <p:cNvSpPr>
            <a:spLocks noChangeArrowheads="1"/>
          </p:cNvSpPr>
          <p:nvPr/>
        </p:nvSpPr>
        <p:spPr bwMode="auto">
          <a:xfrm>
            <a:off x="6446838" y="4186238"/>
            <a:ext cx="136525" cy="136525"/>
          </a:xfrm>
          <a:prstGeom prst="ellipse">
            <a:avLst/>
          </a:prstGeom>
          <a:solidFill>
            <a:srgbClr val="CC00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733" name="Oval 45"/>
          <p:cNvSpPr>
            <a:spLocks noChangeArrowheads="1"/>
          </p:cNvSpPr>
          <p:nvPr/>
        </p:nvSpPr>
        <p:spPr bwMode="auto">
          <a:xfrm>
            <a:off x="6716713" y="4186238"/>
            <a:ext cx="136525" cy="136525"/>
          </a:xfrm>
          <a:prstGeom prst="ellipse">
            <a:avLst/>
          </a:prstGeom>
          <a:solidFill>
            <a:srgbClr val="CC00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734" name="Oval 46"/>
          <p:cNvSpPr>
            <a:spLocks noChangeArrowheads="1"/>
          </p:cNvSpPr>
          <p:nvPr/>
        </p:nvSpPr>
        <p:spPr bwMode="auto">
          <a:xfrm>
            <a:off x="6988175" y="4186238"/>
            <a:ext cx="134938" cy="136525"/>
          </a:xfrm>
          <a:prstGeom prst="ellipse">
            <a:avLst/>
          </a:prstGeom>
          <a:solidFill>
            <a:srgbClr val="CC00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735" name="Oval 47"/>
          <p:cNvSpPr>
            <a:spLocks noChangeArrowheads="1"/>
          </p:cNvSpPr>
          <p:nvPr/>
        </p:nvSpPr>
        <p:spPr bwMode="auto">
          <a:xfrm>
            <a:off x="7258050" y="4186238"/>
            <a:ext cx="136525" cy="136525"/>
          </a:xfrm>
          <a:prstGeom prst="ellipse">
            <a:avLst/>
          </a:prstGeom>
          <a:solidFill>
            <a:srgbClr val="CC00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740" name="Oval 52"/>
          <p:cNvSpPr>
            <a:spLocks noChangeArrowheads="1"/>
          </p:cNvSpPr>
          <p:nvPr/>
        </p:nvSpPr>
        <p:spPr bwMode="auto">
          <a:xfrm>
            <a:off x="6446838" y="3916363"/>
            <a:ext cx="136525" cy="136525"/>
          </a:xfrm>
          <a:prstGeom prst="ellipse">
            <a:avLst/>
          </a:prstGeom>
          <a:solidFill>
            <a:srgbClr val="CC00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741" name="Oval 53"/>
          <p:cNvSpPr>
            <a:spLocks noChangeArrowheads="1"/>
          </p:cNvSpPr>
          <p:nvPr/>
        </p:nvSpPr>
        <p:spPr bwMode="auto">
          <a:xfrm>
            <a:off x="6716713" y="3916363"/>
            <a:ext cx="136525" cy="136525"/>
          </a:xfrm>
          <a:prstGeom prst="ellipse">
            <a:avLst/>
          </a:prstGeom>
          <a:solidFill>
            <a:srgbClr val="CC00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742" name="Oval 54"/>
          <p:cNvSpPr>
            <a:spLocks noChangeArrowheads="1"/>
          </p:cNvSpPr>
          <p:nvPr/>
        </p:nvSpPr>
        <p:spPr bwMode="auto">
          <a:xfrm>
            <a:off x="6988175" y="3916363"/>
            <a:ext cx="134938" cy="136525"/>
          </a:xfrm>
          <a:prstGeom prst="ellipse">
            <a:avLst/>
          </a:prstGeom>
          <a:solidFill>
            <a:srgbClr val="CC00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743" name="Oval 55"/>
          <p:cNvSpPr>
            <a:spLocks noChangeArrowheads="1"/>
          </p:cNvSpPr>
          <p:nvPr/>
        </p:nvSpPr>
        <p:spPr bwMode="auto">
          <a:xfrm>
            <a:off x="7258050" y="3916363"/>
            <a:ext cx="136525" cy="136525"/>
          </a:xfrm>
          <a:prstGeom prst="ellipse">
            <a:avLst/>
          </a:prstGeom>
          <a:solidFill>
            <a:srgbClr val="CC00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748" name="Oval 60"/>
          <p:cNvSpPr>
            <a:spLocks noChangeArrowheads="1"/>
          </p:cNvSpPr>
          <p:nvPr/>
        </p:nvSpPr>
        <p:spPr bwMode="auto">
          <a:xfrm>
            <a:off x="6446838" y="3646488"/>
            <a:ext cx="136525" cy="134937"/>
          </a:xfrm>
          <a:prstGeom prst="ellipse">
            <a:avLst/>
          </a:prstGeom>
          <a:solidFill>
            <a:srgbClr val="CC00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749" name="Oval 61"/>
          <p:cNvSpPr>
            <a:spLocks noChangeArrowheads="1"/>
          </p:cNvSpPr>
          <p:nvPr/>
        </p:nvSpPr>
        <p:spPr bwMode="auto">
          <a:xfrm>
            <a:off x="6716713" y="3646488"/>
            <a:ext cx="136525" cy="134937"/>
          </a:xfrm>
          <a:prstGeom prst="ellipse">
            <a:avLst/>
          </a:prstGeom>
          <a:solidFill>
            <a:srgbClr val="CC00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750" name="Oval 62"/>
          <p:cNvSpPr>
            <a:spLocks noChangeArrowheads="1"/>
          </p:cNvSpPr>
          <p:nvPr/>
        </p:nvSpPr>
        <p:spPr bwMode="auto">
          <a:xfrm>
            <a:off x="6988175" y="3646488"/>
            <a:ext cx="134938" cy="134937"/>
          </a:xfrm>
          <a:prstGeom prst="ellipse">
            <a:avLst/>
          </a:prstGeom>
          <a:solidFill>
            <a:srgbClr val="CC00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751" name="Oval 63"/>
          <p:cNvSpPr>
            <a:spLocks noChangeArrowheads="1"/>
          </p:cNvSpPr>
          <p:nvPr/>
        </p:nvSpPr>
        <p:spPr bwMode="auto">
          <a:xfrm>
            <a:off x="7258050" y="3646488"/>
            <a:ext cx="136525" cy="134937"/>
          </a:xfrm>
          <a:prstGeom prst="ellipse">
            <a:avLst/>
          </a:prstGeom>
          <a:solidFill>
            <a:srgbClr val="CC00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4757" name="Group 69"/>
          <p:cNvGrpSpPr>
            <a:grpSpLocks/>
          </p:cNvGrpSpPr>
          <p:nvPr/>
        </p:nvGrpSpPr>
        <p:grpSpPr bwMode="auto">
          <a:xfrm>
            <a:off x="7664450" y="3646488"/>
            <a:ext cx="946150" cy="676275"/>
            <a:chOff x="4743" y="2297"/>
            <a:chExt cx="596" cy="426"/>
          </a:xfrm>
        </p:grpSpPr>
        <p:sp>
          <p:nvSpPr>
            <p:cNvPr id="114736" name="Oval 48"/>
            <p:cNvSpPr>
              <a:spLocks noChangeArrowheads="1"/>
            </p:cNvSpPr>
            <p:nvPr/>
          </p:nvSpPr>
          <p:spPr bwMode="auto">
            <a:xfrm>
              <a:off x="4743" y="2637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37" name="Oval 49"/>
            <p:cNvSpPr>
              <a:spLocks noChangeArrowheads="1"/>
            </p:cNvSpPr>
            <p:nvPr/>
          </p:nvSpPr>
          <p:spPr bwMode="auto">
            <a:xfrm>
              <a:off x="4914" y="2637"/>
              <a:ext cx="84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38" name="Oval 50"/>
            <p:cNvSpPr>
              <a:spLocks noChangeArrowheads="1"/>
            </p:cNvSpPr>
            <p:nvPr/>
          </p:nvSpPr>
          <p:spPr bwMode="auto">
            <a:xfrm>
              <a:off x="5084" y="2637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39" name="Oval 51"/>
            <p:cNvSpPr>
              <a:spLocks noChangeArrowheads="1"/>
            </p:cNvSpPr>
            <p:nvPr/>
          </p:nvSpPr>
          <p:spPr bwMode="auto">
            <a:xfrm>
              <a:off x="5254" y="2637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44" name="Oval 56"/>
            <p:cNvSpPr>
              <a:spLocks noChangeArrowheads="1"/>
            </p:cNvSpPr>
            <p:nvPr/>
          </p:nvSpPr>
          <p:spPr bwMode="auto">
            <a:xfrm>
              <a:off x="4743" y="2467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45" name="Oval 57"/>
            <p:cNvSpPr>
              <a:spLocks noChangeArrowheads="1"/>
            </p:cNvSpPr>
            <p:nvPr/>
          </p:nvSpPr>
          <p:spPr bwMode="auto">
            <a:xfrm>
              <a:off x="4914" y="2467"/>
              <a:ext cx="84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46" name="Oval 58"/>
            <p:cNvSpPr>
              <a:spLocks noChangeArrowheads="1"/>
            </p:cNvSpPr>
            <p:nvPr/>
          </p:nvSpPr>
          <p:spPr bwMode="auto">
            <a:xfrm>
              <a:off x="5084" y="2467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47" name="Oval 59"/>
            <p:cNvSpPr>
              <a:spLocks noChangeArrowheads="1"/>
            </p:cNvSpPr>
            <p:nvPr/>
          </p:nvSpPr>
          <p:spPr bwMode="auto">
            <a:xfrm>
              <a:off x="5254" y="2467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52" name="Oval 64"/>
            <p:cNvSpPr>
              <a:spLocks noChangeArrowheads="1"/>
            </p:cNvSpPr>
            <p:nvPr/>
          </p:nvSpPr>
          <p:spPr bwMode="auto">
            <a:xfrm>
              <a:off x="4743" y="2297"/>
              <a:ext cx="85" cy="85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53" name="Oval 65"/>
            <p:cNvSpPr>
              <a:spLocks noChangeArrowheads="1"/>
            </p:cNvSpPr>
            <p:nvPr/>
          </p:nvSpPr>
          <p:spPr bwMode="auto">
            <a:xfrm>
              <a:off x="4914" y="2297"/>
              <a:ext cx="84" cy="85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54" name="Oval 66"/>
            <p:cNvSpPr>
              <a:spLocks noChangeArrowheads="1"/>
            </p:cNvSpPr>
            <p:nvPr/>
          </p:nvSpPr>
          <p:spPr bwMode="auto">
            <a:xfrm>
              <a:off x="5084" y="2297"/>
              <a:ext cx="85" cy="85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55" name="Oval 67"/>
            <p:cNvSpPr>
              <a:spLocks noChangeArrowheads="1"/>
            </p:cNvSpPr>
            <p:nvPr/>
          </p:nvSpPr>
          <p:spPr bwMode="auto">
            <a:xfrm>
              <a:off x="5254" y="2297"/>
              <a:ext cx="85" cy="85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4756" name="Text Box 68"/>
          <p:cNvSpPr txBox="1">
            <a:spLocks noChangeArrowheads="1"/>
          </p:cNvSpPr>
          <p:nvPr/>
        </p:nvSpPr>
        <p:spPr bwMode="auto">
          <a:xfrm>
            <a:off x="4800600" y="3733800"/>
            <a:ext cx="1412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800" b="1">
                <a:latin typeface="Courier New" pitchFamily="49" charset="0"/>
              </a:rPr>
              <a:t>B[j+1][0]</a:t>
            </a:r>
          </a:p>
        </p:txBody>
      </p:sp>
      <p:grpSp>
        <p:nvGrpSpPr>
          <p:cNvPr id="114762" name="Group 74"/>
          <p:cNvGrpSpPr>
            <a:grpSpLocks/>
          </p:cNvGrpSpPr>
          <p:nvPr/>
        </p:nvGrpSpPr>
        <p:grpSpPr bwMode="auto">
          <a:xfrm>
            <a:off x="7467600" y="3581400"/>
            <a:ext cx="152400" cy="762000"/>
            <a:chOff x="4704" y="2208"/>
            <a:chExt cx="96" cy="480"/>
          </a:xfrm>
        </p:grpSpPr>
        <p:sp>
          <p:nvSpPr>
            <p:cNvPr id="114760" name="Freeform 72"/>
            <p:cNvSpPr>
              <a:spLocks/>
            </p:cNvSpPr>
            <p:nvPr/>
          </p:nvSpPr>
          <p:spPr bwMode="auto">
            <a:xfrm>
              <a:off x="4744" y="2208"/>
              <a:ext cx="56" cy="480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8" y="48"/>
                </a:cxn>
                <a:cxn ang="0">
                  <a:pos x="56" y="192"/>
                </a:cxn>
                <a:cxn ang="0">
                  <a:pos x="8" y="288"/>
                </a:cxn>
                <a:cxn ang="0">
                  <a:pos x="56" y="480"/>
                </a:cxn>
              </a:cxnLst>
              <a:rect l="0" t="0" r="r" b="b"/>
              <a:pathLst>
                <a:path w="56" h="480">
                  <a:moveTo>
                    <a:pt x="8" y="0"/>
                  </a:moveTo>
                  <a:cubicBezTo>
                    <a:pt x="4" y="8"/>
                    <a:pt x="0" y="16"/>
                    <a:pt x="8" y="48"/>
                  </a:cubicBezTo>
                  <a:cubicBezTo>
                    <a:pt x="16" y="80"/>
                    <a:pt x="56" y="152"/>
                    <a:pt x="56" y="192"/>
                  </a:cubicBezTo>
                  <a:cubicBezTo>
                    <a:pt x="56" y="232"/>
                    <a:pt x="8" y="240"/>
                    <a:pt x="8" y="288"/>
                  </a:cubicBezTo>
                  <a:cubicBezTo>
                    <a:pt x="8" y="336"/>
                    <a:pt x="32" y="408"/>
                    <a:pt x="56" y="480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761" name="Freeform 73"/>
            <p:cNvSpPr>
              <a:spLocks/>
            </p:cNvSpPr>
            <p:nvPr/>
          </p:nvSpPr>
          <p:spPr bwMode="auto">
            <a:xfrm>
              <a:off x="4704" y="2208"/>
              <a:ext cx="56" cy="480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8" y="48"/>
                </a:cxn>
                <a:cxn ang="0">
                  <a:pos x="56" y="192"/>
                </a:cxn>
                <a:cxn ang="0">
                  <a:pos x="8" y="288"/>
                </a:cxn>
                <a:cxn ang="0">
                  <a:pos x="56" y="480"/>
                </a:cxn>
              </a:cxnLst>
              <a:rect l="0" t="0" r="r" b="b"/>
              <a:pathLst>
                <a:path w="56" h="480">
                  <a:moveTo>
                    <a:pt x="8" y="0"/>
                  </a:moveTo>
                  <a:cubicBezTo>
                    <a:pt x="4" y="8"/>
                    <a:pt x="0" y="16"/>
                    <a:pt x="8" y="48"/>
                  </a:cubicBezTo>
                  <a:cubicBezTo>
                    <a:pt x="16" y="80"/>
                    <a:pt x="56" y="152"/>
                    <a:pt x="56" y="192"/>
                  </a:cubicBezTo>
                  <a:cubicBezTo>
                    <a:pt x="56" y="232"/>
                    <a:pt x="8" y="240"/>
                    <a:pt x="8" y="288"/>
                  </a:cubicBezTo>
                  <a:cubicBezTo>
                    <a:pt x="8" y="336"/>
                    <a:pt x="32" y="408"/>
                    <a:pt x="56" y="480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4763" name="Text Box 75"/>
          <p:cNvSpPr txBox="1">
            <a:spLocks noChangeArrowheads="1"/>
          </p:cNvSpPr>
          <p:nvPr/>
        </p:nvSpPr>
        <p:spPr bwMode="auto">
          <a:xfrm>
            <a:off x="715963" y="4665663"/>
            <a:ext cx="3475037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u="sng">
                <a:solidFill>
                  <a:srgbClr val="0000CC"/>
                </a:solidFill>
                <a:latin typeface="Comic Sans MS" pitchFamily="66" charset="0"/>
              </a:rPr>
              <a:t>Localized:</a:t>
            </a:r>
            <a:r>
              <a:rPr lang="en-US" sz="2000">
                <a:latin typeface="Comic Sans MS" pitchFamily="66" charset="0"/>
              </a:rPr>
              <a:t> both i and j loops</a:t>
            </a:r>
          </a:p>
          <a:p>
            <a:pPr algn="ctr">
              <a:spcBef>
                <a:spcPct val="20000"/>
              </a:spcBef>
            </a:pPr>
            <a:r>
              <a:rPr lang="en-US" sz="2000">
                <a:latin typeface="Comic Sans MS" pitchFamily="66" charset="0"/>
              </a:rPr>
              <a:t>(i.e. </a:t>
            </a:r>
            <a:r>
              <a:rPr lang="en-US" sz="2000">
                <a:solidFill>
                  <a:srgbClr val="0000CC"/>
                </a:solidFill>
                <a:latin typeface="Comic Sans MS" pitchFamily="66" charset="0"/>
              </a:rPr>
              <a:t>span{(1,0),(0,1)}</a:t>
            </a:r>
            <a:r>
              <a:rPr lang="en-US" sz="2000">
                <a:solidFill>
                  <a:schemeClr val="tx2"/>
                </a:solidFill>
                <a:latin typeface="Comic Sans MS" pitchFamily="66" charset="0"/>
              </a:rPr>
              <a:t>)</a:t>
            </a:r>
          </a:p>
        </p:txBody>
      </p:sp>
      <p:sp>
        <p:nvSpPr>
          <p:cNvPr id="114764" name="Line 76"/>
          <p:cNvSpPr>
            <a:spLocks noChangeShapeType="1"/>
          </p:cNvSpPr>
          <p:nvPr/>
        </p:nvSpPr>
        <p:spPr bwMode="auto">
          <a:xfrm>
            <a:off x="4572000" y="2362200"/>
            <a:ext cx="0" cy="3124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765" name="Text Box 77"/>
          <p:cNvSpPr txBox="1">
            <a:spLocks noChangeArrowheads="1"/>
          </p:cNvSpPr>
          <p:nvPr/>
        </p:nvSpPr>
        <p:spPr bwMode="auto">
          <a:xfrm>
            <a:off x="5357813" y="4665663"/>
            <a:ext cx="263366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u="sng">
                <a:solidFill>
                  <a:srgbClr val="0000CC"/>
                </a:solidFill>
                <a:latin typeface="Comic Sans MS" pitchFamily="66" charset="0"/>
              </a:rPr>
              <a:t>Localized:</a:t>
            </a:r>
            <a:r>
              <a:rPr lang="en-US" sz="2000">
                <a:latin typeface="Comic Sans MS" pitchFamily="66" charset="0"/>
              </a:rPr>
              <a:t> j loop only</a:t>
            </a:r>
          </a:p>
          <a:p>
            <a:pPr algn="ctr">
              <a:spcBef>
                <a:spcPct val="20000"/>
              </a:spcBef>
            </a:pPr>
            <a:r>
              <a:rPr lang="en-US" sz="2000">
                <a:latin typeface="Comic Sans MS" pitchFamily="66" charset="0"/>
              </a:rPr>
              <a:t>(i.e. </a:t>
            </a:r>
            <a:r>
              <a:rPr lang="en-US" sz="2000">
                <a:solidFill>
                  <a:srgbClr val="0000CC"/>
                </a:solidFill>
                <a:latin typeface="Comic Sans MS" pitchFamily="66" charset="0"/>
              </a:rPr>
              <a:t>span{(0,1)}</a:t>
            </a:r>
            <a:r>
              <a:rPr lang="en-US" sz="2000">
                <a:solidFill>
                  <a:schemeClr val="tx2"/>
                </a:solidFill>
                <a:latin typeface="Comic Sans MS" pitchFamily="66" charset="0"/>
              </a:rPr>
              <a:t>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6C49186-6CB6-4106-ACB9-ABBFF1902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7557754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Computing Locality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178800" cy="43815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800" dirty="0">
                <a:solidFill>
                  <a:srgbClr val="0000CC"/>
                </a:solidFill>
              </a:rPr>
              <a:t>Reuse</a:t>
            </a:r>
            <a:r>
              <a:rPr lang="en-US" sz="1800" dirty="0"/>
              <a:t> Vector Space </a:t>
            </a:r>
            <a:r>
              <a:rPr lang="en-US" sz="1800" b="1" dirty="0">
                <a:latin typeface="cmsy10" pitchFamily="34" charset="0"/>
                <a:sym typeface="Symbol"/>
              </a:rPr>
              <a:t></a:t>
            </a:r>
            <a:r>
              <a:rPr lang="en-US" sz="1800" dirty="0"/>
              <a:t> </a:t>
            </a:r>
            <a:r>
              <a:rPr lang="en-US" sz="1800" dirty="0">
                <a:solidFill>
                  <a:srgbClr val="0000CC"/>
                </a:solidFill>
              </a:rPr>
              <a:t>Localized</a:t>
            </a:r>
            <a:r>
              <a:rPr lang="en-US" sz="1800" dirty="0"/>
              <a:t> Vector Space </a:t>
            </a:r>
            <a:r>
              <a:rPr lang="en-US" sz="1800" b="1" dirty="0">
                <a:latin typeface="cmsy10" pitchFamily="34" charset="0"/>
                <a:sym typeface="Symbol"/>
              </a:rPr>
              <a:t></a:t>
            </a:r>
            <a:r>
              <a:rPr lang="en-US" sz="1800" dirty="0"/>
              <a:t> </a:t>
            </a:r>
            <a:r>
              <a:rPr lang="en-US" sz="1800" dirty="0">
                <a:solidFill>
                  <a:srgbClr val="0000CC"/>
                </a:solidFill>
              </a:rPr>
              <a:t>Locality</a:t>
            </a:r>
            <a:r>
              <a:rPr lang="en-US" sz="1800" dirty="0"/>
              <a:t> Vector Space</a:t>
            </a:r>
          </a:p>
          <a:p>
            <a:pPr>
              <a:lnSpc>
                <a:spcPct val="90000"/>
              </a:lnSpc>
            </a:pP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1800" u="sng" dirty="0"/>
              <a:t>Example</a:t>
            </a:r>
            <a:r>
              <a:rPr lang="en-US" sz="1800" dirty="0"/>
              <a:t>:</a:t>
            </a:r>
          </a:p>
          <a:p>
            <a:pPr>
              <a:lnSpc>
                <a:spcPct val="90000"/>
              </a:lnSpc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sz="3200" dirty="0"/>
          </a:p>
          <a:p>
            <a:pPr>
              <a:lnSpc>
                <a:spcPct val="90000"/>
              </a:lnSpc>
            </a:pPr>
            <a:r>
              <a:rPr lang="en-US" sz="2000" dirty="0">
                <a:solidFill>
                  <a:srgbClr val="0000CC"/>
                </a:solidFill>
              </a:rPr>
              <a:t>If both loops are localized</a:t>
            </a:r>
            <a:r>
              <a:rPr lang="en-US" sz="2000" dirty="0"/>
              <a:t>: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span{(1,0)} </a:t>
            </a:r>
            <a:r>
              <a:rPr lang="en-US" sz="2000" b="1" dirty="0">
                <a:latin typeface="cmsy10" pitchFamily="34" charset="0"/>
                <a:sym typeface="Symbol"/>
              </a:rPr>
              <a:t></a:t>
            </a:r>
            <a:r>
              <a:rPr lang="en-US" sz="2000" dirty="0"/>
              <a:t> span{(1,0),(0,1)} </a:t>
            </a:r>
            <a:r>
              <a:rPr lang="en-US" sz="2000" b="1" dirty="0">
                <a:latin typeface="cmsy10" pitchFamily="34" charset="0"/>
                <a:sym typeface="Symbol"/>
              </a:rPr>
              <a:t></a:t>
            </a:r>
            <a:r>
              <a:rPr lang="en-US" sz="2000" dirty="0"/>
              <a:t> span{(1,0)}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i.e. temporal reuse </a:t>
            </a:r>
            <a:r>
              <a:rPr lang="en-US" sz="2000" i="1" dirty="0"/>
              <a:t>does</a:t>
            </a:r>
            <a:r>
              <a:rPr lang="en-US" sz="2000" dirty="0"/>
              <a:t> result in </a:t>
            </a:r>
            <a:r>
              <a:rPr lang="en-US" sz="2000" dirty="0">
                <a:solidFill>
                  <a:srgbClr val="CC0066"/>
                </a:solidFill>
              </a:rPr>
              <a:t>temporal locality</a:t>
            </a:r>
          </a:p>
          <a:p>
            <a:pPr>
              <a:lnSpc>
                <a:spcPct val="90000"/>
              </a:lnSpc>
            </a:pPr>
            <a:endParaRPr lang="en-US" sz="2000" dirty="0">
              <a:solidFill>
                <a:srgbClr val="0000CC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000" dirty="0">
                <a:solidFill>
                  <a:srgbClr val="0000CC"/>
                </a:solidFill>
              </a:rPr>
              <a:t>If only the innermost loop is localized</a:t>
            </a:r>
            <a:r>
              <a:rPr lang="en-US" sz="2000" dirty="0"/>
              <a:t>: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span{(1,0)} </a:t>
            </a:r>
            <a:r>
              <a:rPr lang="en-US" sz="2000" b="1" dirty="0">
                <a:latin typeface="cmsy10" pitchFamily="34" charset="0"/>
                <a:sym typeface="Symbol"/>
              </a:rPr>
              <a:t></a:t>
            </a:r>
            <a:r>
              <a:rPr lang="en-US" sz="2000" dirty="0"/>
              <a:t> span{(0,1)} </a:t>
            </a:r>
            <a:r>
              <a:rPr lang="en-US" sz="2000" b="1" dirty="0">
                <a:latin typeface="cmsy10" pitchFamily="34" charset="0"/>
                <a:sym typeface="Symbol"/>
              </a:rPr>
              <a:t></a:t>
            </a:r>
            <a:r>
              <a:rPr lang="en-US" sz="2000" dirty="0"/>
              <a:t> span{}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i.e. </a:t>
            </a:r>
            <a:r>
              <a:rPr lang="en-US" sz="2000" dirty="0">
                <a:solidFill>
                  <a:srgbClr val="CC0066"/>
                </a:solidFill>
              </a:rPr>
              <a:t>no temporal locality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2209800" y="2362200"/>
            <a:ext cx="5486400" cy="838200"/>
            <a:chOff x="2209800" y="2362200"/>
            <a:chExt cx="5486400" cy="838200"/>
          </a:xfrm>
        </p:grpSpPr>
        <p:sp>
          <p:nvSpPr>
            <p:cNvPr id="115716" name="Text Box 4"/>
            <p:cNvSpPr txBox="1">
              <a:spLocks noChangeArrowheads="1"/>
            </p:cNvSpPr>
            <p:nvPr/>
          </p:nvSpPr>
          <p:spPr bwMode="auto">
            <a:xfrm>
              <a:off x="2209800" y="2362200"/>
              <a:ext cx="5486400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lnSpc>
                  <a:spcPct val="70000"/>
                </a:lnSpc>
                <a:spcBef>
                  <a:spcPct val="50000"/>
                </a:spcBef>
                <a:tabLst>
                  <a:tab pos="169863" algn="l"/>
                  <a:tab pos="400050" algn="l"/>
                  <a:tab pos="1489075" algn="l"/>
                </a:tabLst>
              </a:pPr>
              <a:r>
                <a:rPr lang="en-US" sz="1800" b="1" dirty="0">
                  <a:latin typeface="Courier New" pitchFamily="49" charset="0"/>
                </a:rPr>
                <a:t>for </a:t>
              </a:r>
              <a:r>
                <a:rPr lang="en-US" sz="1800" b="1" dirty="0" err="1">
                  <a:solidFill>
                    <a:schemeClr val="tx2"/>
                  </a:solidFill>
                  <a:latin typeface="Courier New" pitchFamily="49" charset="0"/>
                </a:rPr>
                <a:t>i</a:t>
              </a:r>
              <a:r>
                <a:rPr lang="en-US" sz="1800" b="1" dirty="0">
                  <a:latin typeface="Courier New" pitchFamily="49" charset="0"/>
                </a:rPr>
                <a:t> = 0 to 2</a:t>
              </a:r>
            </a:p>
            <a:p>
              <a:pPr marL="342900" indent="-342900">
                <a:lnSpc>
                  <a:spcPct val="70000"/>
                </a:lnSpc>
                <a:spcBef>
                  <a:spcPct val="50000"/>
                </a:spcBef>
                <a:tabLst>
                  <a:tab pos="169863" algn="l"/>
                  <a:tab pos="400050" algn="l"/>
                  <a:tab pos="1489075" algn="l"/>
                </a:tabLst>
              </a:pPr>
              <a:r>
                <a:rPr lang="en-US" sz="1800" b="1" dirty="0">
                  <a:latin typeface="Courier New" pitchFamily="49" charset="0"/>
                </a:rPr>
                <a:t>	for </a:t>
              </a:r>
              <a:r>
                <a:rPr lang="en-US" sz="1800" b="1" dirty="0">
                  <a:solidFill>
                    <a:schemeClr val="tx2"/>
                  </a:solidFill>
                  <a:latin typeface="Courier New" pitchFamily="49" charset="0"/>
                </a:rPr>
                <a:t>j</a:t>
              </a:r>
              <a:r>
                <a:rPr lang="en-US" sz="1800" b="1" dirty="0">
                  <a:latin typeface="Courier New" pitchFamily="49" charset="0"/>
                </a:rPr>
                <a:t> = 0 to 100</a:t>
              </a:r>
            </a:p>
            <a:p>
              <a:pPr marL="342900" indent="-342900">
                <a:lnSpc>
                  <a:spcPct val="70000"/>
                </a:lnSpc>
                <a:spcBef>
                  <a:spcPct val="50000"/>
                </a:spcBef>
                <a:tabLst>
                  <a:tab pos="169863" algn="l"/>
                  <a:tab pos="400050" algn="l"/>
                  <a:tab pos="1489075" algn="l"/>
                </a:tabLst>
              </a:pPr>
              <a:r>
                <a:rPr lang="en-US" sz="1800" b="1" dirty="0">
                  <a:latin typeface="Courier New" pitchFamily="49" charset="0"/>
                </a:rPr>
                <a:t>			A[</a:t>
              </a:r>
              <a:r>
                <a:rPr lang="en-US" sz="1800" b="1" dirty="0" err="1">
                  <a:latin typeface="Courier New" pitchFamily="49" charset="0"/>
                </a:rPr>
                <a:t>i</a:t>
              </a:r>
              <a:r>
                <a:rPr lang="en-US" sz="1800" b="1" dirty="0">
                  <a:latin typeface="Courier New" pitchFamily="49" charset="0"/>
                </a:rPr>
                <a:t>][j] = B[j][0] + B[j+1][0];</a:t>
              </a:r>
            </a:p>
          </p:txBody>
        </p:sp>
        <p:sp>
          <p:nvSpPr>
            <p:cNvPr id="115717" name="Line 5"/>
            <p:cNvSpPr>
              <a:spLocks noChangeShapeType="1"/>
            </p:cNvSpPr>
            <p:nvPr/>
          </p:nvSpPr>
          <p:spPr bwMode="auto">
            <a:xfrm flipH="1">
              <a:off x="5943600" y="2590800"/>
              <a:ext cx="457200" cy="381000"/>
            </a:xfrm>
            <a:prstGeom prst="line">
              <a:avLst/>
            </a:prstGeom>
            <a:noFill/>
            <a:ln w="38100">
              <a:solidFill>
                <a:srgbClr val="CC0066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59B1DC3-D90D-4C5A-B6D3-A1B0FA739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62220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5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57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57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57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57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57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053" y="609600"/>
            <a:ext cx="9091863" cy="2819400"/>
          </a:xfrm>
          <a:solidFill>
            <a:schemeClr val="bg1">
              <a:lumMod val="95000"/>
            </a:schemeClr>
          </a:solidFill>
        </p:spPr>
        <p:txBody>
          <a:bodyPr anchor="ctr" anchorCtr="0">
            <a:noAutofit/>
          </a:bodyPr>
          <a:lstStyle/>
          <a:p>
            <a:pPr fontAlgn="base"/>
            <a:r>
              <a:rPr lang="en-US" b="1" dirty="0"/>
              <a:t>CSC D70: </a:t>
            </a:r>
            <a:br>
              <a:rPr lang="en-US" b="1" dirty="0"/>
            </a:br>
            <a:r>
              <a:rPr lang="en-US" b="1" dirty="0"/>
              <a:t>Compiler Optimization</a:t>
            </a:r>
            <a:br>
              <a:rPr lang="en-US" b="1" dirty="0"/>
            </a:br>
            <a:r>
              <a:rPr lang="en-US" b="1" dirty="0"/>
              <a:t>Memory Optimizations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5905500" y="5414556"/>
            <a:ext cx="571500" cy="4270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22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38BC0D9-9426-462E-A586-ED53F18E48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3875481"/>
            <a:ext cx="8153400" cy="17526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Prof. Gennady </a:t>
            </a:r>
            <a:r>
              <a:rPr lang="en-US" dirty="0" err="1">
                <a:solidFill>
                  <a:srgbClr val="0000FF"/>
                </a:solidFill>
              </a:rPr>
              <a:t>Pekhimenko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University of Toronto</a:t>
            </a:r>
          </a:p>
          <a:p>
            <a:r>
              <a:rPr lang="en-US">
                <a:solidFill>
                  <a:schemeClr val="tx1"/>
                </a:solidFill>
              </a:rPr>
              <a:t>Winter 2019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2584" y="6211669"/>
            <a:ext cx="8686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i="1" dirty="0">
                <a:solidFill>
                  <a:schemeClr val="tx2"/>
                </a:solidFill>
              </a:rPr>
              <a:t>The content of this lecture is adapted from the lectures of </a:t>
            </a:r>
          </a:p>
          <a:p>
            <a:pPr algn="ctr"/>
            <a:r>
              <a:rPr lang="en-US" b="1" i="1" dirty="0">
                <a:solidFill>
                  <a:schemeClr val="tx2"/>
                </a:solidFill>
              </a:rPr>
              <a:t>Todd Mowry and Phillip Gibbons</a:t>
            </a:r>
          </a:p>
        </p:txBody>
      </p:sp>
    </p:spTree>
    <p:extLst>
      <p:ext uri="{BB962C8B-B14F-4D97-AF65-F5344CB8AC3E}">
        <p14:creationId xmlns:p14="http://schemas.microsoft.com/office/powerpoint/2010/main" val="2645172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72"/>
    </mc:Choice>
    <mc:Fallback xmlns="">
      <p:transition spd="slow" advTm="2972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5" name="Title 1">
            <a:extLst>
              <a:ext uri="{FF2B5EF4-FFF2-40B4-BE49-F238E27FC236}">
                <a16:creationId xmlns:a16="http://schemas.microsoft.com/office/drawing/2014/main" id="{A3E31A6B-8FEE-4C9C-8F10-98CC93E38C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-28575"/>
            <a:ext cx="8229600" cy="1143000"/>
          </a:xfrm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Memory in a Modern System</a:t>
            </a:r>
          </a:p>
        </p:txBody>
      </p:sp>
      <p:sp>
        <p:nvSpPr>
          <p:cNvPr id="169986" name="Content Placeholder 2">
            <a:extLst>
              <a:ext uri="{FF2B5EF4-FFF2-40B4-BE49-F238E27FC236}">
                <a16:creationId xmlns:a16="http://schemas.microsoft.com/office/drawing/2014/main" id="{079F7880-9391-4440-92AB-5BBAD1DBB1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996950"/>
            <a:ext cx="8610600" cy="5194300"/>
          </a:xfrm>
        </p:spPr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69987" name="Slide Number Placeholder 3">
            <a:extLst>
              <a:ext uri="{FF2B5EF4-FFF2-40B4-BE49-F238E27FC236}">
                <a16:creationId xmlns:a16="http://schemas.microsoft.com/office/drawing/2014/main" id="{EA7FC6E2-6F7E-43B4-AAD0-7BBB8291510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86CC971B-EC70-4DCA-A1A3-43C97CFB1AD7}" type="slidenum">
              <a:rPr lang="en-US" altLang="en-US" sz="1600">
                <a:solidFill>
                  <a:srgbClr val="000000"/>
                </a:solidFill>
                <a:latin typeface="Garamond" panose="02020404030301010803" pitchFamily="18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600">
              <a:solidFill>
                <a:srgbClr val="000000"/>
              </a:solidFill>
              <a:latin typeface="Garamond" panose="02020404030301010803" pitchFamily="18" charset="0"/>
            </a:endParaRPr>
          </a:p>
        </p:txBody>
      </p:sp>
      <p:pic>
        <p:nvPicPr>
          <p:cNvPr id="169988" name="Content Placeholder 6" descr="barcelona-die-photo-color.jpg">
            <a:extLst>
              <a:ext uri="{FF2B5EF4-FFF2-40B4-BE49-F238E27FC236}">
                <a16:creationId xmlns:a16="http://schemas.microsoft.com/office/drawing/2014/main" id="{FAE0BE63-4FCD-4B4B-8841-1FADC7BCD4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8263" y="1108075"/>
            <a:ext cx="4876800" cy="475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9989" name="Rounded Rectangle 33">
            <a:extLst>
              <a:ext uri="{FF2B5EF4-FFF2-40B4-BE49-F238E27FC236}">
                <a16:creationId xmlns:a16="http://schemas.microsoft.com/office/drawing/2014/main" id="{467BBFDE-871E-448F-88DC-AE39F691D89A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213225" y="1844676"/>
            <a:ext cx="1603375" cy="1219200"/>
          </a:xfrm>
          <a:prstGeom prst="roundRect">
            <a:avLst>
              <a:gd name="adj" fmla="val 16667"/>
            </a:avLst>
          </a:prstGeom>
          <a:noFill/>
          <a:ln w="444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69990" name="TextBox 34">
            <a:extLst>
              <a:ext uri="{FF2B5EF4-FFF2-40B4-BE49-F238E27FC236}">
                <a16:creationId xmlns:a16="http://schemas.microsoft.com/office/drawing/2014/main" id="{E15D6B8C-5187-4E6F-A48A-BD87935251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0550" y="2262188"/>
            <a:ext cx="1233488" cy="430212"/>
          </a:xfrm>
          <a:prstGeom prst="rect">
            <a:avLst/>
          </a:prstGeom>
          <a:solidFill>
            <a:srgbClr val="C0C0C0">
              <a:alpha val="5411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200" b="1">
                <a:solidFill>
                  <a:srgbClr val="FFFFFF"/>
                </a:solidFill>
                <a:latin typeface="Arial" panose="020B0604020202020204" pitchFamily="34" charset="0"/>
              </a:rPr>
              <a:t>CORE 1</a:t>
            </a:r>
          </a:p>
        </p:txBody>
      </p:sp>
      <p:sp>
        <p:nvSpPr>
          <p:cNvPr id="169991" name="Rectangle 35">
            <a:extLst>
              <a:ext uri="{FF2B5EF4-FFF2-40B4-BE49-F238E27FC236}">
                <a16:creationId xmlns:a16="http://schemas.microsoft.com/office/drawing/2014/main" id="{DA1C7041-8B96-433D-A698-394CE9744BCF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2880519" y="2235994"/>
            <a:ext cx="1603375" cy="427037"/>
          </a:xfrm>
          <a:prstGeom prst="rect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69992" name="TextBox 36">
            <a:extLst>
              <a:ext uri="{FF2B5EF4-FFF2-40B4-BE49-F238E27FC236}">
                <a16:creationId xmlns:a16="http://schemas.microsoft.com/office/drawing/2014/main" id="{8DB38AAB-4533-4029-BC76-142E7CC5DF87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2920206" y="2275682"/>
            <a:ext cx="1531937" cy="368300"/>
          </a:xfrm>
          <a:prstGeom prst="rect">
            <a:avLst/>
          </a:prstGeom>
          <a:solidFill>
            <a:srgbClr val="C0C0C0">
              <a:alpha val="4901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rgbClr val="FFFFFF"/>
                </a:solidFill>
                <a:latin typeface="Arial" panose="020B0604020202020204" pitchFamily="34" charset="0"/>
              </a:rPr>
              <a:t>L2 CACHE 0</a:t>
            </a:r>
          </a:p>
        </p:txBody>
      </p:sp>
      <p:sp>
        <p:nvSpPr>
          <p:cNvPr id="169993" name="Rectangle 37">
            <a:extLst>
              <a:ext uri="{FF2B5EF4-FFF2-40B4-BE49-F238E27FC236}">
                <a16:creationId xmlns:a16="http://schemas.microsoft.com/office/drawing/2014/main" id="{D9BCE531-9C13-4D62-8AF3-2D7B48859CED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-568325" y="3127375"/>
            <a:ext cx="4756150" cy="717550"/>
          </a:xfrm>
          <a:prstGeom prst="rect">
            <a:avLst/>
          </a:prstGeom>
          <a:noFill/>
          <a:ln w="5080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69994" name="TextBox 38">
            <a:extLst>
              <a:ext uri="{FF2B5EF4-FFF2-40B4-BE49-F238E27FC236}">
                <a16:creationId xmlns:a16="http://schemas.microsoft.com/office/drawing/2014/main" id="{6853EBCC-55C8-418A-8C1B-CC55EFE0D552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246063" y="3244850"/>
            <a:ext cx="3113087" cy="461963"/>
          </a:xfrm>
          <a:prstGeom prst="rect">
            <a:avLst/>
          </a:prstGeom>
          <a:solidFill>
            <a:srgbClr val="C0C0C0">
              <a:alpha val="4901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b="1">
                <a:solidFill>
                  <a:srgbClr val="FFFFFF"/>
                </a:solidFill>
                <a:latin typeface="Arial" panose="020B0604020202020204" pitchFamily="34" charset="0"/>
              </a:rPr>
              <a:t>SHARED L3 CACHE</a:t>
            </a:r>
          </a:p>
        </p:txBody>
      </p:sp>
      <p:sp>
        <p:nvSpPr>
          <p:cNvPr id="169995" name="Rectangle 39">
            <a:extLst>
              <a:ext uri="{FF2B5EF4-FFF2-40B4-BE49-F238E27FC236}">
                <a16:creationId xmlns:a16="http://schemas.microsoft.com/office/drawing/2014/main" id="{6DF18FC9-C6FB-4817-B627-4D4EE6EE7C97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3513138" y="3259137"/>
            <a:ext cx="4756150" cy="454025"/>
          </a:xfrm>
          <a:prstGeom prst="rect">
            <a:avLst/>
          </a:prstGeom>
          <a:noFill/>
          <a:ln w="5080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69996" name="TextBox 40">
            <a:extLst>
              <a:ext uri="{FF2B5EF4-FFF2-40B4-BE49-F238E27FC236}">
                <a16:creationId xmlns:a16="http://schemas.microsoft.com/office/drawing/2014/main" id="{25AF1937-0A67-4C81-B552-0798E91218B2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4415632" y="3247231"/>
            <a:ext cx="2940050" cy="461963"/>
          </a:xfrm>
          <a:prstGeom prst="rect">
            <a:avLst/>
          </a:prstGeom>
          <a:solidFill>
            <a:srgbClr val="C0C0C0">
              <a:alpha val="4901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b="1">
                <a:solidFill>
                  <a:srgbClr val="FFFFFF"/>
                </a:solidFill>
                <a:latin typeface="Arial" panose="020B0604020202020204" pitchFamily="34" charset="0"/>
              </a:rPr>
              <a:t>DRAM INTERFACE</a:t>
            </a:r>
          </a:p>
        </p:txBody>
      </p:sp>
      <p:pic>
        <p:nvPicPr>
          <p:cNvPr id="169997" name="Picture 37" descr="samsung-dimm-better.jpg">
            <a:extLst>
              <a:ext uri="{FF2B5EF4-FFF2-40B4-BE49-F238E27FC236}">
                <a16:creationId xmlns:a16="http://schemas.microsoft.com/office/drawing/2014/main" id="{13140E01-F6BB-4CD0-8D27-83B2B135024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0975" y="919163"/>
            <a:ext cx="1312863" cy="519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9998" name="Rounded Rectangle 42">
            <a:extLst>
              <a:ext uri="{FF2B5EF4-FFF2-40B4-BE49-F238E27FC236}">
                <a16:creationId xmlns:a16="http://schemas.microsoft.com/office/drawing/2014/main" id="{CAAC2B76-662B-42F0-A3C7-5D9ABAA6536B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2004219" y="1835944"/>
            <a:ext cx="1601788" cy="1219200"/>
          </a:xfrm>
          <a:prstGeom prst="roundRect">
            <a:avLst>
              <a:gd name="adj" fmla="val 16667"/>
            </a:avLst>
          </a:prstGeom>
          <a:noFill/>
          <a:ln w="444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69999" name="TextBox 43">
            <a:extLst>
              <a:ext uri="{FF2B5EF4-FFF2-40B4-BE49-F238E27FC236}">
                <a16:creationId xmlns:a16="http://schemas.microsoft.com/office/drawing/2014/main" id="{97F4B195-7BF8-4CDF-B016-C97C079625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0750" y="2254250"/>
            <a:ext cx="1235075" cy="430213"/>
          </a:xfrm>
          <a:prstGeom prst="rect">
            <a:avLst/>
          </a:prstGeom>
          <a:solidFill>
            <a:srgbClr val="C0C0C0">
              <a:alpha val="5411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200" b="1">
                <a:solidFill>
                  <a:srgbClr val="FFFFFF"/>
                </a:solidFill>
                <a:latin typeface="Arial" panose="020B0604020202020204" pitchFamily="34" charset="0"/>
              </a:rPr>
              <a:t>CORE 0</a:t>
            </a:r>
          </a:p>
        </p:txBody>
      </p:sp>
      <p:sp>
        <p:nvSpPr>
          <p:cNvPr id="170000" name="Rounded Rectangle 44">
            <a:extLst>
              <a:ext uri="{FF2B5EF4-FFF2-40B4-BE49-F238E27FC236}">
                <a16:creationId xmlns:a16="http://schemas.microsoft.com/office/drawing/2014/main" id="{E971043F-0248-405A-865A-6CDDC93BA5B3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2014537" y="4022726"/>
            <a:ext cx="1603375" cy="1219200"/>
          </a:xfrm>
          <a:prstGeom prst="roundRect">
            <a:avLst>
              <a:gd name="adj" fmla="val 16667"/>
            </a:avLst>
          </a:prstGeom>
          <a:noFill/>
          <a:ln w="444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70001" name="TextBox 45">
            <a:extLst>
              <a:ext uri="{FF2B5EF4-FFF2-40B4-BE49-F238E27FC236}">
                <a16:creationId xmlns:a16="http://schemas.microsoft.com/office/drawing/2014/main" id="{66E06E8C-4F2F-4D76-AB59-DDDBE46320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1863" y="4440238"/>
            <a:ext cx="1235075" cy="430212"/>
          </a:xfrm>
          <a:prstGeom prst="rect">
            <a:avLst/>
          </a:prstGeom>
          <a:solidFill>
            <a:srgbClr val="C0C0C0">
              <a:alpha val="5411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200" b="1">
                <a:solidFill>
                  <a:srgbClr val="FFFFFF"/>
                </a:solidFill>
                <a:latin typeface="Arial" panose="020B0604020202020204" pitchFamily="34" charset="0"/>
              </a:rPr>
              <a:t>CORE 2</a:t>
            </a:r>
          </a:p>
        </p:txBody>
      </p:sp>
      <p:sp>
        <p:nvSpPr>
          <p:cNvPr id="170002" name="Rounded Rectangle 46">
            <a:extLst>
              <a:ext uri="{FF2B5EF4-FFF2-40B4-BE49-F238E27FC236}">
                <a16:creationId xmlns:a16="http://schemas.microsoft.com/office/drawing/2014/main" id="{E6D85169-42FE-41D1-A3FC-4A2696978D0B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202112" y="4017963"/>
            <a:ext cx="1603375" cy="1219200"/>
          </a:xfrm>
          <a:prstGeom prst="roundRect">
            <a:avLst>
              <a:gd name="adj" fmla="val 16667"/>
            </a:avLst>
          </a:prstGeom>
          <a:noFill/>
          <a:ln w="444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70003" name="TextBox 47">
            <a:extLst>
              <a:ext uri="{FF2B5EF4-FFF2-40B4-BE49-F238E27FC236}">
                <a16:creationId xmlns:a16="http://schemas.microsoft.com/office/drawing/2014/main" id="{199C9486-4FB1-45D8-B14C-E207938807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9438" y="4435475"/>
            <a:ext cx="1235075" cy="430213"/>
          </a:xfrm>
          <a:prstGeom prst="rect">
            <a:avLst/>
          </a:prstGeom>
          <a:solidFill>
            <a:srgbClr val="C0C0C0">
              <a:alpha val="5411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200" b="1">
                <a:solidFill>
                  <a:srgbClr val="FFFFFF"/>
                </a:solidFill>
                <a:latin typeface="Arial" panose="020B0604020202020204" pitchFamily="34" charset="0"/>
              </a:rPr>
              <a:t>CORE 3</a:t>
            </a:r>
          </a:p>
        </p:txBody>
      </p:sp>
      <p:sp>
        <p:nvSpPr>
          <p:cNvPr id="170004" name="Rectangle 48">
            <a:extLst>
              <a:ext uri="{FF2B5EF4-FFF2-40B4-BE49-F238E27FC236}">
                <a16:creationId xmlns:a16="http://schemas.microsoft.com/office/drawing/2014/main" id="{9D22C26A-5F20-4FC1-AA82-E50A774413AD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3364707" y="2235994"/>
            <a:ext cx="1601787" cy="428625"/>
          </a:xfrm>
          <a:prstGeom prst="rect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70005" name="TextBox 49">
            <a:extLst>
              <a:ext uri="{FF2B5EF4-FFF2-40B4-BE49-F238E27FC236}">
                <a16:creationId xmlns:a16="http://schemas.microsoft.com/office/drawing/2014/main" id="{54DC5A3E-3412-4F8C-BE2C-04083DF9F9F3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3404394" y="2266156"/>
            <a:ext cx="1530350" cy="369888"/>
          </a:xfrm>
          <a:prstGeom prst="rect">
            <a:avLst/>
          </a:prstGeom>
          <a:solidFill>
            <a:srgbClr val="C0C0C0">
              <a:alpha val="4901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rgbClr val="FFFFFF"/>
                </a:solidFill>
                <a:latin typeface="Arial" panose="020B0604020202020204" pitchFamily="34" charset="0"/>
              </a:rPr>
              <a:t>L2 CACHE 1</a:t>
            </a:r>
          </a:p>
        </p:txBody>
      </p:sp>
      <p:sp>
        <p:nvSpPr>
          <p:cNvPr id="170006" name="Rectangle 50">
            <a:extLst>
              <a:ext uri="{FF2B5EF4-FFF2-40B4-BE49-F238E27FC236}">
                <a16:creationId xmlns:a16="http://schemas.microsoft.com/office/drawing/2014/main" id="{3E5B6C14-FCDA-4D56-9CC1-FF48701862E5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2881313" y="4408488"/>
            <a:ext cx="1601787" cy="427037"/>
          </a:xfrm>
          <a:prstGeom prst="rect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70007" name="TextBox 51">
            <a:extLst>
              <a:ext uri="{FF2B5EF4-FFF2-40B4-BE49-F238E27FC236}">
                <a16:creationId xmlns:a16="http://schemas.microsoft.com/office/drawing/2014/main" id="{4CA03A7A-A3CD-4A55-9A03-A505614E4DDC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2921000" y="4438650"/>
            <a:ext cx="1530350" cy="368300"/>
          </a:xfrm>
          <a:prstGeom prst="rect">
            <a:avLst/>
          </a:prstGeom>
          <a:solidFill>
            <a:srgbClr val="C0C0C0">
              <a:alpha val="4901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rgbClr val="FFFFFF"/>
                </a:solidFill>
                <a:latin typeface="Arial" panose="020B0604020202020204" pitchFamily="34" charset="0"/>
              </a:rPr>
              <a:t>L2 CACHE 2</a:t>
            </a:r>
          </a:p>
        </p:txBody>
      </p:sp>
      <p:sp>
        <p:nvSpPr>
          <p:cNvPr id="170008" name="Rectangle 52">
            <a:extLst>
              <a:ext uri="{FF2B5EF4-FFF2-40B4-BE49-F238E27FC236}">
                <a16:creationId xmlns:a16="http://schemas.microsoft.com/office/drawing/2014/main" id="{27CB3A4D-AC56-4519-94B0-4D706B7659C8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3354388" y="4408488"/>
            <a:ext cx="1601787" cy="427037"/>
          </a:xfrm>
          <a:prstGeom prst="rect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70009" name="TextBox 53">
            <a:extLst>
              <a:ext uri="{FF2B5EF4-FFF2-40B4-BE49-F238E27FC236}">
                <a16:creationId xmlns:a16="http://schemas.microsoft.com/office/drawing/2014/main" id="{56861D19-53F0-4C12-9D5B-90EAEE7B7493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3394075" y="4438650"/>
            <a:ext cx="1530350" cy="368300"/>
          </a:xfrm>
          <a:prstGeom prst="rect">
            <a:avLst/>
          </a:prstGeom>
          <a:solidFill>
            <a:srgbClr val="C0C0C0">
              <a:alpha val="4901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rgbClr val="FFFFFF"/>
                </a:solidFill>
                <a:latin typeface="Arial" panose="020B0604020202020204" pitchFamily="34" charset="0"/>
              </a:rPr>
              <a:t>L2 CACHE 3</a:t>
            </a:r>
          </a:p>
        </p:txBody>
      </p:sp>
      <p:sp>
        <p:nvSpPr>
          <p:cNvPr id="170010" name="Rectangle 54">
            <a:extLst>
              <a:ext uri="{FF2B5EF4-FFF2-40B4-BE49-F238E27FC236}">
                <a16:creationId xmlns:a16="http://schemas.microsoft.com/office/drawing/2014/main" id="{C930D62F-7056-4620-A22A-A7B0B4124EB7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795837" y="2903538"/>
            <a:ext cx="354013" cy="1258888"/>
          </a:xfrm>
          <a:prstGeom prst="rect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cxnSp>
        <p:nvCxnSpPr>
          <p:cNvPr id="170011" name="Straight Arrow Connector 48">
            <a:extLst>
              <a:ext uri="{FF2B5EF4-FFF2-40B4-BE49-F238E27FC236}">
                <a16:creationId xmlns:a16="http://schemas.microsoft.com/office/drawing/2014/main" id="{EF43348F-ABE2-4B6C-A303-5F4BEEE3CBD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215063" y="3355975"/>
            <a:ext cx="420687" cy="158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0012" name="Rectangle 56">
            <a:extLst>
              <a:ext uri="{FF2B5EF4-FFF2-40B4-BE49-F238E27FC236}">
                <a16:creationId xmlns:a16="http://schemas.microsoft.com/office/drawing/2014/main" id="{38358481-1904-4C52-9B01-23484EDB27E4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894263" y="3152775"/>
            <a:ext cx="4756150" cy="666750"/>
          </a:xfrm>
          <a:prstGeom prst="rect">
            <a:avLst/>
          </a:prstGeom>
          <a:noFill/>
          <a:ln w="5080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70013" name="TextBox 57">
            <a:extLst>
              <a:ext uri="{FF2B5EF4-FFF2-40B4-BE49-F238E27FC236}">
                <a16:creationId xmlns:a16="http://schemas.microsoft.com/office/drawing/2014/main" id="{9A0CB664-C733-436D-B5A4-E5CFB1D2CA9A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5968206" y="3302794"/>
            <a:ext cx="2640013" cy="523875"/>
          </a:xfrm>
          <a:prstGeom prst="rect">
            <a:avLst/>
          </a:prstGeom>
          <a:solidFill>
            <a:srgbClr val="C0C0C0">
              <a:alpha val="4901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>
                <a:solidFill>
                  <a:srgbClr val="FFFFFF"/>
                </a:solidFill>
                <a:latin typeface="Arial" panose="020B0604020202020204" pitchFamily="34" charset="0"/>
              </a:rPr>
              <a:t>DRAM BANKS</a:t>
            </a:r>
          </a:p>
        </p:txBody>
      </p:sp>
      <p:sp>
        <p:nvSpPr>
          <p:cNvPr id="170014" name="Rectangle 58">
            <a:extLst>
              <a:ext uri="{FF2B5EF4-FFF2-40B4-BE49-F238E27FC236}">
                <a16:creationId xmlns:a16="http://schemas.microsoft.com/office/drawing/2014/main" id="{DF81C8C7-85F8-45B6-AE5D-CDA09AE98B3D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284912" y="3028951"/>
            <a:ext cx="320675" cy="654050"/>
          </a:xfrm>
          <a:prstGeom prst="rect">
            <a:avLst/>
          </a:prstGeom>
          <a:noFill/>
          <a:ln w="5080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007BF6F4-B216-4862-9814-6CFA9A058307}"/>
              </a:ext>
            </a:extLst>
          </p:cNvPr>
          <p:cNvSpPr txBox="1"/>
          <p:nvPr/>
        </p:nvSpPr>
        <p:spPr>
          <a:xfrm>
            <a:off x="4310063" y="3311525"/>
            <a:ext cx="1417637" cy="365125"/>
          </a:xfrm>
          <a:prstGeom prst="rect">
            <a:avLst/>
          </a:prstGeom>
          <a:solidFill>
            <a:srgbClr val="C0C0C0">
              <a:alpha val="51000"/>
            </a:srgb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250" b="1" dirty="0">
                <a:solidFill>
                  <a:srgbClr val="FFFFFF"/>
                </a:solidFill>
                <a:latin typeface="Arial" charset="0"/>
                <a:ea typeface=""/>
              </a:rPr>
              <a:t>DRAM MEMORY CONTROLLER</a:t>
            </a:r>
          </a:p>
        </p:txBody>
      </p:sp>
    </p:spTree>
    <p:extLst>
      <p:ext uri="{BB962C8B-B14F-4D97-AF65-F5344CB8AC3E}">
        <p14:creationId xmlns:p14="http://schemas.microsoft.com/office/powerpoint/2010/main" val="37760150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09" name="Title 1">
            <a:extLst>
              <a:ext uri="{FF2B5EF4-FFF2-40B4-BE49-F238E27FC236}">
                <a16:creationId xmlns:a16="http://schemas.microsoft.com/office/drawing/2014/main" id="{B62D54F8-B725-4F3C-82EC-0E088CE5B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Ideal Memory</a:t>
            </a:r>
          </a:p>
        </p:txBody>
      </p:sp>
      <p:sp>
        <p:nvSpPr>
          <p:cNvPr id="171010" name="Content Placeholder 2">
            <a:extLst>
              <a:ext uri="{FF2B5EF4-FFF2-40B4-BE49-F238E27FC236}">
                <a16:creationId xmlns:a16="http://schemas.microsoft.com/office/drawing/2014/main" id="{6ED4C4A7-DBC3-40A1-B577-A8F9D15AE5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1328283"/>
            <a:ext cx="8610600" cy="5194300"/>
          </a:xfrm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Zero access time (latency)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Infinite capacity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Zero cost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Infinite bandwidth (to support multiple accesses in parallel)</a:t>
            </a:r>
          </a:p>
          <a:p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171011" name="Slide Number Placeholder 3">
            <a:extLst>
              <a:ext uri="{FF2B5EF4-FFF2-40B4-BE49-F238E27FC236}">
                <a16:creationId xmlns:a16="http://schemas.microsoft.com/office/drawing/2014/main" id="{968D9484-8E1B-4C5A-849D-9D6A5D50E81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1F16275A-A035-4072-A416-031658C987B1}" type="slidenum">
              <a:rPr lang="en-US" altLang="en-US" sz="1600">
                <a:solidFill>
                  <a:srgbClr val="000000"/>
                </a:solidFill>
                <a:latin typeface="Garamond" panose="02020404030301010803" pitchFamily="18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600">
              <a:solidFill>
                <a:srgbClr val="00000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81061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3" name="Title 1">
            <a:extLst>
              <a:ext uri="{FF2B5EF4-FFF2-40B4-BE49-F238E27FC236}">
                <a16:creationId xmlns:a16="http://schemas.microsoft.com/office/drawing/2014/main" id="{4B82F5B6-5B48-45B3-9AB7-55107AFA8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The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DE952F-C863-4658-AD0E-A0C3D0B415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1417638"/>
            <a:ext cx="8610600" cy="5194300"/>
          </a:xfrm>
        </p:spPr>
        <p:txBody>
          <a:bodyPr>
            <a:normAutofit/>
          </a:bodyPr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Ideal memory’s requirements oppose each other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Bigger is slower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Bigger </a:t>
            </a:r>
            <a:r>
              <a:rPr lang="en-US" altLang="en-US" dirty="0">
                <a:ea typeface="ＭＳ Ｐゴシック" panose="020B0600070205080204" pitchFamily="34" charset="-128"/>
                <a:sym typeface="Wingdings" panose="05000000000000000000" pitchFamily="2" charset="2"/>
              </a:rPr>
              <a:t> Takes longer to determine the location</a:t>
            </a:r>
            <a:endParaRPr lang="en-US" altLang="en-US" dirty="0">
              <a:ea typeface="ＭＳ Ｐゴシック" panose="020B0600070205080204" pitchFamily="34" charset="-128"/>
            </a:endParaRPr>
          </a:p>
          <a:p>
            <a:r>
              <a:rPr lang="en-US" altLang="en-US" dirty="0">
                <a:ea typeface="ＭＳ Ｐゴシック" panose="020B0600070205080204" pitchFamily="34" charset="-128"/>
              </a:rPr>
              <a:t>Faster is more expensive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Memory technology: SRAM vs. DRAM vs. Flash vs. Disk vs. Tape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Higher bandwidth is more expensive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Need more banks, more ports, higher frequency, or faster technology</a:t>
            </a:r>
          </a:p>
        </p:txBody>
      </p:sp>
      <p:sp>
        <p:nvSpPr>
          <p:cNvPr id="172035" name="Slide Number Placeholder 3">
            <a:extLst>
              <a:ext uri="{FF2B5EF4-FFF2-40B4-BE49-F238E27FC236}">
                <a16:creationId xmlns:a16="http://schemas.microsoft.com/office/drawing/2014/main" id="{B8B772F8-ADDA-44FA-BB90-36816E0173A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1CF6009C-7BD0-48F5-99EB-791382D20C52}" type="slidenum">
              <a:rPr lang="en-US" altLang="en-US" sz="1600">
                <a:solidFill>
                  <a:srgbClr val="000000"/>
                </a:solidFill>
                <a:latin typeface="Garamond" panose="02020404030301010803" pitchFamily="18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600">
              <a:solidFill>
                <a:srgbClr val="00000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2211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7" name="Title 1">
            <a:extLst>
              <a:ext uri="{FF2B5EF4-FFF2-40B4-BE49-F238E27FC236}">
                <a16:creationId xmlns:a16="http://schemas.microsoft.com/office/drawing/2014/main" id="{7F316B5C-5F84-430A-9D45-05C50B896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Memory Technology: DRAM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85130F-1140-437A-A128-A4A52AE0BD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571" y="1344612"/>
            <a:ext cx="8610600" cy="5194300"/>
          </a:xfrm>
        </p:spPr>
        <p:txBody>
          <a:bodyPr>
            <a:normAutofit lnSpcReduction="10000"/>
          </a:bodyPr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Dynamic random access memory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Capacitor charge state indicates stored value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Whether the capacitor is charged or discharged indicates storage of 1 or 0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1 capacitor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1 access transistor</a:t>
            </a:r>
          </a:p>
          <a:p>
            <a:pPr lvl="1"/>
            <a:endParaRPr lang="en-US" altLang="en-US" dirty="0">
              <a:ea typeface="ＭＳ Ｐゴシック" panose="020B0600070205080204" pitchFamily="34" charset="-128"/>
            </a:endParaRPr>
          </a:p>
          <a:p>
            <a:r>
              <a:rPr lang="en-US" altLang="en-US" dirty="0">
                <a:ea typeface="ＭＳ Ｐゴシック" panose="020B0600070205080204" pitchFamily="34" charset="-128"/>
              </a:rPr>
              <a:t>Capacitor leaks through the RC path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DRAM cell loses charge over time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DRAM cell needs to be refreshed</a:t>
            </a:r>
          </a:p>
        </p:txBody>
      </p:sp>
      <p:sp>
        <p:nvSpPr>
          <p:cNvPr id="173059" name="Slide Number Placeholder 3">
            <a:extLst>
              <a:ext uri="{FF2B5EF4-FFF2-40B4-BE49-F238E27FC236}">
                <a16:creationId xmlns:a16="http://schemas.microsoft.com/office/drawing/2014/main" id="{648743DA-57F6-4466-A004-87F1E81BDFD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F53AFEC8-FF8C-49EB-ADCC-451CC6762AFF}" type="slidenum">
              <a:rPr lang="en-US" altLang="en-US" sz="1600">
                <a:solidFill>
                  <a:srgbClr val="000000"/>
                </a:solidFill>
                <a:latin typeface="Garamond" panose="02020404030301010803" pitchFamily="18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1600">
              <a:solidFill>
                <a:srgbClr val="000000"/>
              </a:solidFill>
              <a:latin typeface="Garamond" panose="02020404030301010803" pitchFamily="18" charset="0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1963CE35-FB39-4413-BEBD-8260B31A8EDD}"/>
              </a:ext>
            </a:extLst>
          </p:cNvPr>
          <p:cNvGrpSpPr>
            <a:grpSpLocks/>
          </p:cNvGrpSpPr>
          <p:nvPr/>
        </p:nvGrpSpPr>
        <p:grpSpPr bwMode="auto">
          <a:xfrm>
            <a:off x="6280150" y="3581400"/>
            <a:ext cx="2635250" cy="2133600"/>
            <a:chOff x="466725" y="3276600"/>
            <a:chExt cx="2635250" cy="2133600"/>
          </a:xfrm>
        </p:grpSpPr>
        <p:sp>
          <p:nvSpPr>
            <p:cNvPr id="173066" name="Freeform 4">
              <a:extLst>
                <a:ext uri="{FF2B5EF4-FFF2-40B4-BE49-F238E27FC236}">
                  <a16:creationId xmlns:a16="http://schemas.microsoft.com/office/drawing/2014/main" id="{0A4D9C53-2264-4E13-B152-BE1C7AF2607B}"/>
                </a:ext>
              </a:extLst>
            </p:cNvPr>
            <p:cNvSpPr>
              <a:spLocks/>
            </p:cNvSpPr>
            <p:nvPr/>
          </p:nvSpPr>
          <p:spPr bwMode="auto">
            <a:xfrm>
              <a:off x="1152525" y="4419600"/>
              <a:ext cx="838200" cy="228600"/>
            </a:xfrm>
            <a:custGeom>
              <a:avLst/>
              <a:gdLst>
                <a:gd name="T0" fmla="*/ 0 w 624"/>
                <a:gd name="T1" fmla="*/ 2147483646 h 144"/>
                <a:gd name="T2" fmla="*/ 2147483646 w 624"/>
                <a:gd name="T3" fmla="*/ 2147483646 h 144"/>
                <a:gd name="T4" fmla="*/ 2147483646 w 624"/>
                <a:gd name="T5" fmla="*/ 0 h 144"/>
                <a:gd name="T6" fmla="*/ 2147483646 w 624"/>
                <a:gd name="T7" fmla="*/ 0 h 144"/>
                <a:gd name="T8" fmla="*/ 2147483646 w 624"/>
                <a:gd name="T9" fmla="*/ 2147483646 h 144"/>
                <a:gd name="T10" fmla="*/ 2147483646 w 624"/>
                <a:gd name="T11" fmla="*/ 2147483646 h 14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24"/>
                <a:gd name="T19" fmla="*/ 0 h 144"/>
                <a:gd name="T20" fmla="*/ 624 w 624"/>
                <a:gd name="T21" fmla="*/ 144 h 14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24" h="144">
                  <a:moveTo>
                    <a:pt x="0" y="144"/>
                  </a:moveTo>
                  <a:lnTo>
                    <a:pt x="144" y="144"/>
                  </a:lnTo>
                  <a:lnTo>
                    <a:pt x="144" y="0"/>
                  </a:lnTo>
                  <a:lnTo>
                    <a:pt x="432" y="0"/>
                  </a:lnTo>
                  <a:lnTo>
                    <a:pt x="432" y="144"/>
                  </a:lnTo>
                  <a:lnTo>
                    <a:pt x="624" y="144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73067" name="Line 5">
              <a:extLst>
                <a:ext uri="{FF2B5EF4-FFF2-40B4-BE49-F238E27FC236}">
                  <a16:creationId xmlns:a16="http://schemas.microsoft.com/office/drawing/2014/main" id="{1A1F603A-47FC-4A34-BA4A-D47931B702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81125" y="4343400"/>
              <a:ext cx="3048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73068" name="Oval 6">
              <a:extLst>
                <a:ext uri="{FF2B5EF4-FFF2-40B4-BE49-F238E27FC236}">
                  <a16:creationId xmlns:a16="http://schemas.microsoft.com/office/drawing/2014/main" id="{26653B1C-1D99-4DC1-8711-AF7AED72BF14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457325" y="4191000"/>
              <a:ext cx="152400" cy="152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2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73069" name="Line 7">
              <a:extLst>
                <a:ext uri="{FF2B5EF4-FFF2-40B4-BE49-F238E27FC236}">
                  <a16:creationId xmlns:a16="http://schemas.microsoft.com/office/drawing/2014/main" id="{BCFFDBA5-956B-4472-8B64-D053F70B90C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52525" y="3276600"/>
              <a:ext cx="0" cy="2133600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73070" name="Line 8">
              <a:extLst>
                <a:ext uri="{FF2B5EF4-FFF2-40B4-BE49-F238E27FC236}">
                  <a16:creationId xmlns:a16="http://schemas.microsoft.com/office/drawing/2014/main" id="{06FCD51C-210F-4669-AFAD-CA6D04DF5E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6725" y="3810000"/>
              <a:ext cx="1971675" cy="0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73071" name="Line 9">
              <a:extLst>
                <a:ext uri="{FF2B5EF4-FFF2-40B4-BE49-F238E27FC236}">
                  <a16:creationId xmlns:a16="http://schemas.microsoft.com/office/drawing/2014/main" id="{A0408D9E-8418-4E14-94FF-38EC232CA48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33525" y="3810000"/>
              <a:ext cx="0" cy="381000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73072" name="Text Box 10">
              <a:extLst>
                <a:ext uri="{FF2B5EF4-FFF2-40B4-BE49-F238E27FC236}">
                  <a16:creationId xmlns:a16="http://schemas.microsoft.com/office/drawing/2014/main" id="{6A0B3110-92F5-417C-B92C-82BC312074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00225" y="3487738"/>
              <a:ext cx="1301750" cy="339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2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lnSpc>
                  <a:spcPct val="9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i="1">
                  <a:solidFill>
                    <a:srgbClr val="5F5F5F"/>
                  </a:solidFill>
                  <a:latin typeface="Arial" panose="020B0604020202020204" pitchFamily="34" charset="0"/>
                </a:rPr>
                <a:t>row enable</a:t>
              </a:r>
            </a:p>
          </p:txBody>
        </p:sp>
        <p:sp>
          <p:nvSpPr>
            <p:cNvPr id="173073" name="Text Box 11">
              <a:extLst>
                <a:ext uri="{FF2B5EF4-FFF2-40B4-BE49-F238E27FC236}">
                  <a16:creationId xmlns:a16="http://schemas.microsoft.com/office/drawing/2014/main" id="{66E1199B-8DB2-438D-92C3-0DD0B77C6D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5400000">
              <a:off x="525463" y="4473575"/>
              <a:ext cx="908050" cy="339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2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lnSpc>
                  <a:spcPct val="9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i="1">
                  <a:solidFill>
                    <a:srgbClr val="5F5F5F"/>
                  </a:solidFill>
                  <a:latin typeface="Arial" panose="020B0604020202020204" pitchFamily="34" charset="0"/>
                </a:rPr>
                <a:t>_bitline</a:t>
              </a:r>
            </a:p>
          </p:txBody>
        </p:sp>
      </p:grpSp>
      <p:sp>
        <p:nvSpPr>
          <p:cNvPr id="173061" name="Line 30">
            <a:extLst>
              <a:ext uri="{FF2B5EF4-FFF2-40B4-BE49-F238E27FC236}">
                <a16:creationId xmlns:a16="http://schemas.microsoft.com/office/drawing/2014/main" id="{A5F41B76-D185-4ED0-8B6B-0B3E373A80C1}"/>
              </a:ext>
            </a:extLst>
          </p:cNvPr>
          <p:cNvSpPr>
            <a:spLocks noChangeShapeType="1"/>
          </p:cNvSpPr>
          <p:nvPr/>
        </p:nvSpPr>
        <p:spPr bwMode="auto">
          <a:xfrm>
            <a:off x="7794625" y="4953000"/>
            <a:ext cx="1588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73062" name="Line 31">
            <a:extLst>
              <a:ext uri="{FF2B5EF4-FFF2-40B4-BE49-F238E27FC236}">
                <a16:creationId xmlns:a16="http://schemas.microsoft.com/office/drawing/2014/main" id="{49BBFA8F-1CE9-4618-BEFA-9249CF5EAB82}"/>
              </a:ext>
            </a:extLst>
          </p:cNvPr>
          <p:cNvSpPr>
            <a:spLocks noChangeShapeType="1"/>
          </p:cNvSpPr>
          <p:nvPr/>
        </p:nvSpPr>
        <p:spPr bwMode="auto">
          <a:xfrm>
            <a:off x="7642225" y="5105400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73063" name="Line 32">
            <a:extLst>
              <a:ext uri="{FF2B5EF4-FFF2-40B4-BE49-F238E27FC236}">
                <a16:creationId xmlns:a16="http://schemas.microsoft.com/office/drawing/2014/main" id="{0B681B81-474D-439B-BBFB-208B826CE776}"/>
              </a:ext>
            </a:extLst>
          </p:cNvPr>
          <p:cNvSpPr>
            <a:spLocks noChangeShapeType="1"/>
          </p:cNvSpPr>
          <p:nvPr/>
        </p:nvSpPr>
        <p:spPr bwMode="auto">
          <a:xfrm>
            <a:off x="7642225" y="5181600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73064" name="Line 35">
            <a:extLst>
              <a:ext uri="{FF2B5EF4-FFF2-40B4-BE49-F238E27FC236}">
                <a16:creationId xmlns:a16="http://schemas.microsoft.com/office/drawing/2014/main" id="{40ED8915-C083-42AB-B5A1-C4DE5C6B3643}"/>
              </a:ext>
            </a:extLst>
          </p:cNvPr>
          <p:cNvSpPr>
            <a:spLocks noChangeShapeType="1"/>
          </p:cNvSpPr>
          <p:nvPr/>
        </p:nvSpPr>
        <p:spPr bwMode="auto">
          <a:xfrm>
            <a:off x="7794625" y="51816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73065" name="AutoShape 36">
            <a:extLst>
              <a:ext uri="{FF2B5EF4-FFF2-40B4-BE49-F238E27FC236}">
                <a16:creationId xmlns:a16="http://schemas.microsoft.com/office/drawing/2014/main" id="{096A8356-CA2E-43A0-9BEA-8321007541D0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7642225" y="5410200"/>
            <a:ext cx="304800" cy="228600"/>
          </a:xfrm>
          <a:prstGeom prst="triangle">
            <a:avLst>
              <a:gd name="adj" fmla="val 50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3884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095DF4-EF98-43CB-9578-25D4D94A51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996950"/>
            <a:ext cx="8610600" cy="5194300"/>
          </a:xfrm>
        </p:spPr>
        <p:txBody>
          <a:bodyPr/>
          <a:lstStyle/>
          <a:p>
            <a:r>
              <a:rPr lang="en-US" altLang="en-US" sz="2800" dirty="0">
                <a:ea typeface="ＭＳ Ｐゴシック" panose="020B0600070205080204" pitchFamily="34" charset="-128"/>
              </a:rPr>
              <a:t>Static random access memory</a:t>
            </a:r>
          </a:p>
          <a:p>
            <a:r>
              <a:rPr lang="en-US" altLang="en-US" sz="2800" dirty="0">
                <a:ea typeface="ＭＳ Ｐゴシック" panose="020B0600070205080204" pitchFamily="34" charset="-128"/>
              </a:rPr>
              <a:t>Two cross coupled inverters store a single bit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Feedback path enables the stored value to persist in the “cell”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4 transistors for storage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2 transistors for access</a:t>
            </a:r>
          </a:p>
          <a:p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174082" name="Title 1">
            <a:extLst>
              <a:ext uri="{FF2B5EF4-FFF2-40B4-BE49-F238E27FC236}">
                <a16:creationId xmlns:a16="http://schemas.microsoft.com/office/drawing/2014/main" id="{2670F78E-1E2C-4C04-B80E-2A7B83CEC3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8986"/>
            <a:ext cx="8229600" cy="1143000"/>
          </a:xfrm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Memory Technology: SRAM</a:t>
            </a:r>
          </a:p>
        </p:txBody>
      </p:sp>
      <p:sp>
        <p:nvSpPr>
          <p:cNvPr id="174083" name="Slide Number Placeholder 3">
            <a:extLst>
              <a:ext uri="{FF2B5EF4-FFF2-40B4-BE49-F238E27FC236}">
                <a16:creationId xmlns:a16="http://schemas.microsoft.com/office/drawing/2014/main" id="{4892EF2F-F683-4186-9615-03F964B708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7083D7D6-6347-43F9-B901-258BBDFF6398}" type="slidenum">
              <a:rPr lang="en-US" altLang="en-US" sz="1600">
                <a:solidFill>
                  <a:srgbClr val="000000"/>
                </a:solidFill>
                <a:latin typeface="Garamond" panose="02020404030301010803" pitchFamily="18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1600">
              <a:solidFill>
                <a:srgbClr val="000000"/>
              </a:solidFill>
              <a:latin typeface="Garamond" panose="02020404030301010803" pitchFamily="18" charset="0"/>
            </a:endParaRPr>
          </a:p>
        </p:txBody>
      </p:sp>
      <p:grpSp>
        <p:nvGrpSpPr>
          <p:cNvPr id="174084" name="Group 22">
            <a:extLst>
              <a:ext uri="{FF2B5EF4-FFF2-40B4-BE49-F238E27FC236}">
                <a16:creationId xmlns:a16="http://schemas.microsoft.com/office/drawing/2014/main" id="{E3434E9A-6652-4E06-BA4C-5D296D0389C5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4675188"/>
            <a:ext cx="1143000" cy="990600"/>
            <a:chOff x="3600" y="960"/>
            <a:chExt cx="864" cy="816"/>
          </a:xfrm>
        </p:grpSpPr>
        <p:grpSp>
          <p:nvGrpSpPr>
            <p:cNvPr id="174101" name="Group 23">
              <a:extLst>
                <a:ext uri="{FF2B5EF4-FFF2-40B4-BE49-F238E27FC236}">
                  <a16:creationId xmlns:a16="http://schemas.microsoft.com/office/drawing/2014/main" id="{A813968E-8143-4410-9518-D574123AA97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40" y="960"/>
              <a:ext cx="384" cy="384"/>
              <a:chOff x="3600" y="960"/>
              <a:chExt cx="384" cy="384"/>
            </a:xfrm>
          </p:grpSpPr>
          <p:sp>
            <p:nvSpPr>
              <p:cNvPr id="174106" name="AutoShape 24">
                <a:extLst>
                  <a:ext uri="{FF2B5EF4-FFF2-40B4-BE49-F238E27FC236}">
                    <a16:creationId xmlns:a16="http://schemas.microsoft.com/office/drawing/2014/main" id="{0F9C59E8-57E6-40E4-ABED-6B16F29192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3552" y="1008"/>
                <a:ext cx="384" cy="288"/>
              </a:xfrm>
              <a:prstGeom prst="triangle">
                <a:avLst>
                  <a:gd name="adj" fmla="val 50000"/>
                </a:avLst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6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60000"/>
                  <a:buFont typeface="Wingdings" panose="05000000000000000000" pitchFamily="2" charset="2"/>
                  <a:buChar char="q"/>
                  <a:defRPr sz="22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6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q"/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174107" name="Oval 25">
                <a:extLst>
                  <a:ext uri="{FF2B5EF4-FFF2-40B4-BE49-F238E27FC236}">
                    <a16:creationId xmlns:a16="http://schemas.microsoft.com/office/drawing/2014/main" id="{415D5BEB-9570-4DD1-BCDB-29731C2BB3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88" y="1104"/>
                <a:ext cx="96" cy="96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6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60000"/>
                  <a:buFont typeface="Wingdings" panose="05000000000000000000" pitchFamily="2" charset="2"/>
                  <a:buChar char="q"/>
                  <a:defRPr sz="22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6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q"/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74102" name="AutoShape 26">
              <a:extLst>
                <a:ext uri="{FF2B5EF4-FFF2-40B4-BE49-F238E27FC236}">
                  <a16:creationId xmlns:a16="http://schemas.microsoft.com/office/drawing/2014/main" id="{14017685-8562-474C-A4A8-66DCF80A5E7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 flipH="1">
              <a:off x="3888" y="1440"/>
              <a:ext cx="384" cy="288"/>
            </a:xfrm>
            <a:prstGeom prst="triangle">
              <a:avLst>
                <a:gd name="adj" fmla="val 50000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2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74103" name="Oval 27">
              <a:extLst>
                <a:ext uri="{FF2B5EF4-FFF2-40B4-BE49-F238E27FC236}">
                  <a16:creationId xmlns:a16="http://schemas.microsoft.com/office/drawing/2014/main" id="{ACDEFFE8-AA03-4C17-AAC6-BE0026B98BD4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3840" y="1536"/>
              <a:ext cx="96" cy="96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2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74104" name="Freeform 28">
              <a:extLst>
                <a:ext uri="{FF2B5EF4-FFF2-40B4-BE49-F238E27FC236}">
                  <a16:creationId xmlns:a16="http://schemas.microsoft.com/office/drawing/2014/main" id="{62574F0E-0507-428D-9512-D42C258A08BE}"/>
                </a:ext>
              </a:extLst>
            </p:cNvPr>
            <p:cNvSpPr>
              <a:spLocks/>
            </p:cNvSpPr>
            <p:nvPr/>
          </p:nvSpPr>
          <p:spPr bwMode="auto">
            <a:xfrm>
              <a:off x="4224" y="1152"/>
              <a:ext cx="240" cy="432"/>
            </a:xfrm>
            <a:custGeom>
              <a:avLst/>
              <a:gdLst>
                <a:gd name="T0" fmla="*/ 0 w 240"/>
                <a:gd name="T1" fmla="*/ 0 h 432"/>
                <a:gd name="T2" fmla="*/ 240 w 240"/>
                <a:gd name="T3" fmla="*/ 0 h 432"/>
                <a:gd name="T4" fmla="*/ 240 w 240"/>
                <a:gd name="T5" fmla="*/ 432 h 432"/>
                <a:gd name="T6" fmla="*/ 0 w 240"/>
                <a:gd name="T7" fmla="*/ 432 h 4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40"/>
                <a:gd name="T13" fmla="*/ 0 h 432"/>
                <a:gd name="T14" fmla="*/ 240 w 240"/>
                <a:gd name="T15" fmla="*/ 432 h 4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40" h="432">
                  <a:moveTo>
                    <a:pt x="0" y="0"/>
                  </a:moveTo>
                  <a:lnTo>
                    <a:pt x="240" y="0"/>
                  </a:lnTo>
                  <a:lnTo>
                    <a:pt x="240" y="432"/>
                  </a:lnTo>
                  <a:lnTo>
                    <a:pt x="0" y="432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74105" name="Freeform 29">
              <a:extLst>
                <a:ext uri="{FF2B5EF4-FFF2-40B4-BE49-F238E27FC236}">
                  <a16:creationId xmlns:a16="http://schemas.microsoft.com/office/drawing/2014/main" id="{4BE74BF9-131E-4DE5-B2CC-12B6626A09BE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600" y="1152"/>
              <a:ext cx="240" cy="432"/>
            </a:xfrm>
            <a:custGeom>
              <a:avLst/>
              <a:gdLst>
                <a:gd name="T0" fmla="*/ 0 w 240"/>
                <a:gd name="T1" fmla="*/ 0 h 432"/>
                <a:gd name="T2" fmla="*/ 240 w 240"/>
                <a:gd name="T3" fmla="*/ 0 h 432"/>
                <a:gd name="T4" fmla="*/ 240 w 240"/>
                <a:gd name="T5" fmla="*/ 432 h 432"/>
                <a:gd name="T6" fmla="*/ 0 w 240"/>
                <a:gd name="T7" fmla="*/ 432 h 4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40"/>
                <a:gd name="T13" fmla="*/ 0 h 432"/>
                <a:gd name="T14" fmla="*/ 240 w 240"/>
                <a:gd name="T15" fmla="*/ 432 h 4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40" h="432">
                  <a:moveTo>
                    <a:pt x="0" y="0"/>
                  </a:moveTo>
                  <a:lnTo>
                    <a:pt x="240" y="0"/>
                  </a:lnTo>
                  <a:lnTo>
                    <a:pt x="240" y="432"/>
                  </a:lnTo>
                  <a:lnTo>
                    <a:pt x="0" y="432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E9758F33-868A-4A3D-8F73-BF8C8BD245F8}"/>
              </a:ext>
            </a:extLst>
          </p:cNvPr>
          <p:cNvGrpSpPr>
            <a:grpSpLocks/>
          </p:cNvGrpSpPr>
          <p:nvPr/>
        </p:nvGrpSpPr>
        <p:grpSpPr bwMode="auto">
          <a:xfrm>
            <a:off x="1066800" y="3810000"/>
            <a:ext cx="4267200" cy="2133600"/>
            <a:chOff x="-2438400" y="2971800"/>
            <a:chExt cx="4267200" cy="2133600"/>
          </a:xfrm>
        </p:grpSpPr>
        <p:sp>
          <p:nvSpPr>
            <p:cNvPr id="174086" name="Line 37">
              <a:extLst>
                <a:ext uri="{FF2B5EF4-FFF2-40B4-BE49-F238E27FC236}">
                  <a16:creationId xmlns:a16="http://schemas.microsoft.com/office/drawing/2014/main" id="{E78A06A2-602E-4793-BAE7-7F35CADFBD7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-2438400" y="3505200"/>
              <a:ext cx="4267200" cy="0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grpSp>
          <p:nvGrpSpPr>
            <p:cNvPr id="174087" name="Group 26">
              <a:extLst>
                <a:ext uri="{FF2B5EF4-FFF2-40B4-BE49-F238E27FC236}">
                  <a16:creationId xmlns:a16="http://schemas.microsoft.com/office/drawing/2014/main" id="{9F6D5E12-FF87-4DDE-8925-478F8568AA7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2092325" y="2971800"/>
              <a:ext cx="3498850" cy="2133600"/>
              <a:chOff x="-2092325" y="2971800"/>
              <a:chExt cx="3498850" cy="2133600"/>
            </a:xfrm>
          </p:grpSpPr>
          <p:sp>
            <p:nvSpPr>
              <p:cNvPr id="174088" name="Freeform 30">
                <a:extLst>
                  <a:ext uri="{FF2B5EF4-FFF2-40B4-BE49-F238E27FC236}">
                    <a16:creationId xmlns:a16="http://schemas.microsoft.com/office/drawing/2014/main" id="{C9C220D4-32EF-493C-80F4-C734065934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1752600" y="4114800"/>
                <a:ext cx="838200" cy="228600"/>
              </a:xfrm>
              <a:custGeom>
                <a:avLst/>
                <a:gdLst>
                  <a:gd name="T0" fmla="*/ 0 w 624"/>
                  <a:gd name="T1" fmla="*/ 2147483646 h 144"/>
                  <a:gd name="T2" fmla="*/ 2147483646 w 624"/>
                  <a:gd name="T3" fmla="*/ 2147483646 h 144"/>
                  <a:gd name="T4" fmla="*/ 2147483646 w 624"/>
                  <a:gd name="T5" fmla="*/ 0 h 144"/>
                  <a:gd name="T6" fmla="*/ 2147483646 w 624"/>
                  <a:gd name="T7" fmla="*/ 0 h 144"/>
                  <a:gd name="T8" fmla="*/ 2147483646 w 624"/>
                  <a:gd name="T9" fmla="*/ 2147483646 h 144"/>
                  <a:gd name="T10" fmla="*/ 2147483646 w 624"/>
                  <a:gd name="T11" fmla="*/ 2147483646 h 14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24"/>
                  <a:gd name="T19" fmla="*/ 0 h 144"/>
                  <a:gd name="T20" fmla="*/ 624 w 624"/>
                  <a:gd name="T21" fmla="*/ 144 h 14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24" h="144">
                    <a:moveTo>
                      <a:pt x="0" y="144"/>
                    </a:moveTo>
                    <a:lnTo>
                      <a:pt x="144" y="144"/>
                    </a:lnTo>
                    <a:lnTo>
                      <a:pt x="144" y="0"/>
                    </a:lnTo>
                    <a:lnTo>
                      <a:pt x="432" y="0"/>
                    </a:lnTo>
                    <a:lnTo>
                      <a:pt x="432" y="144"/>
                    </a:lnTo>
                    <a:lnTo>
                      <a:pt x="624" y="144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74089" name="Freeform 31">
                <a:extLst>
                  <a:ext uri="{FF2B5EF4-FFF2-40B4-BE49-F238E27FC236}">
                    <a16:creationId xmlns:a16="http://schemas.microsoft.com/office/drawing/2014/main" id="{78E2DC64-DB53-4F27-8A88-729D8F408B75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228600" y="4114800"/>
                <a:ext cx="838200" cy="228600"/>
              </a:xfrm>
              <a:custGeom>
                <a:avLst/>
                <a:gdLst>
                  <a:gd name="T0" fmla="*/ 0 w 624"/>
                  <a:gd name="T1" fmla="*/ 2147483646 h 144"/>
                  <a:gd name="T2" fmla="*/ 2147483646 w 624"/>
                  <a:gd name="T3" fmla="*/ 2147483646 h 144"/>
                  <a:gd name="T4" fmla="*/ 2147483646 w 624"/>
                  <a:gd name="T5" fmla="*/ 0 h 144"/>
                  <a:gd name="T6" fmla="*/ 2147483646 w 624"/>
                  <a:gd name="T7" fmla="*/ 0 h 144"/>
                  <a:gd name="T8" fmla="*/ 2147483646 w 624"/>
                  <a:gd name="T9" fmla="*/ 2147483646 h 144"/>
                  <a:gd name="T10" fmla="*/ 2147483646 w 624"/>
                  <a:gd name="T11" fmla="*/ 2147483646 h 14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24"/>
                  <a:gd name="T19" fmla="*/ 0 h 144"/>
                  <a:gd name="T20" fmla="*/ 624 w 624"/>
                  <a:gd name="T21" fmla="*/ 144 h 14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24" h="144">
                    <a:moveTo>
                      <a:pt x="0" y="144"/>
                    </a:moveTo>
                    <a:lnTo>
                      <a:pt x="144" y="144"/>
                    </a:lnTo>
                    <a:lnTo>
                      <a:pt x="144" y="0"/>
                    </a:lnTo>
                    <a:lnTo>
                      <a:pt x="432" y="0"/>
                    </a:lnTo>
                    <a:lnTo>
                      <a:pt x="432" y="144"/>
                    </a:lnTo>
                    <a:lnTo>
                      <a:pt x="624" y="144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74090" name="Line 32">
                <a:extLst>
                  <a:ext uri="{FF2B5EF4-FFF2-40B4-BE49-F238E27FC236}">
                    <a16:creationId xmlns:a16="http://schemas.microsoft.com/office/drawing/2014/main" id="{DF73F582-C460-43EE-B1D0-A4ABF3E338E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-1524000" y="4038600"/>
                <a:ext cx="30480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74091" name="Oval 33">
                <a:extLst>
                  <a:ext uri="{FF2B5EF4-FFF2-40B4-BE49-F238E27FC236}">
                    <a16:creationId xmlns:a16="http://schemas.microsoft.com/office/drawing/2014/main" id="{603176A9-7991-4F98-92CF-F19245293D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-1447800" y="3886200"/>
                <a:ext cx="152400" cy="152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6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60000"/>
                  <a:buFont typeface="Wingdings" panose="05000000000000000000" pitchFamily="2" charset="2"/>
                  <a:buChar char="q"/>
                  <a:defRPr sz="22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6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q"/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174092" name="Oval 34">
                <a:extLst>
                  <a:ext uri="{FF2B5EF4-FFF2-40B4-BE49-F238E27FC236}">
                    <a16:creationId xmlns:a16="http://schemas.microsoft.com/office/drawing/2014/main" id="{72E431CD-1090-4A7D-B662-3653D1B645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609600" y="3886200"/>
                <a:ext cx="152400" cy="152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6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60000"/>
                  <a:buFont typeface="Wingdings" panose="05000000000000000000" pitchFamily="2" charset="2"/>
                  <a:buChar char="q"/>
                  <a:defRPr sz="22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6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q"/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174093" name="Line 35">
                <a:extLst>
                  <a:ext uri="{FF2B5EF4-FFF2-40B4-BE49-F238E27FC236}">
                    <a16:creationId xmlns:a16="http://schemas.microsoft.com/office/drawing/2014/main" id="{70493BBD-6CC1-4A30-B0C8-1ADF1645A1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-1752600" y="2971800"/>
                <a:ext cx="0" cy="2133600"/>
              </a:xfrm>
              <a:prstGeom prst="line">
                <a:avLst/>
              </a:prstGeom>
              <a:noFill/>
              <a:ln w="1905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74094" name="Line 36">
                <a:extLst>
                  <a:ext uri="{FF2B5EF4-FFF2-40B4-BE49-F238E27FC236}">
                    <a16:creationId xmlns:a16="http://schemas.microsoft.com/office/drawing/2014/main" id="{D3F59717-8CAA-4368-AF28-8659E15EA5E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66800" y="2971800"/>
                <a:ext cx="0" cy="2133600"/>
              </a:xfrm>
              <a:prstGeom prst="line">
                <a:avLst/>
              </a:prstGeom>
              <a:noFill/>
              <a:ln w="1905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74095" name="Line 38">
                <a:extLst>
                  <a:ext uri="{FF2B5EF4-FFF2-40B4-BE49-F238E27FC236}">
                    <a16:creationId xmlns:a16="http://schemas.microsoft.com/office/drawing/2014/main" id="{B471DB12-12EA-4CF1-A4FA-2043B03FBCB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-1371600" y="3505200"/>
                <a:ext cx="0" cy="381000"/>
              </a:xfrm>
              <a:prstGeom prst="line">
                <a:avLst/>
              </a:prstGeom>
              <a:noFill/>
              <a:ln w="19050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74096" name="Line 39">
                <a:extLst>
                  <a:ext uri="{FF2B5EF4-FFF2-40B4-BE49-F238E27FC236}">
                    <a16:creationId xmlns:a16="http://schemas.microsoft.com/office/drawing/2014/main" id="{C1EBFE60-DB57-45EC-B045-C7908BF8668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85800" y="3505200"/>
                <a:ext cx="0" cy="381000"/>
              </a:xfrm>
              <a:prstGeom prst="line">
                <a:avLst/>
              </a:prstGeom>
              <a:noFill/>
              <a:ln w="19050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74097" name="Line 40">
                <a:extLst>
                  <a:ext uri="{FF2B5EF4-FFF2-40B4-BE49-F238E27FC236}">
                    <a16:creationId xmlns:a16="http://schemas.microsoft.com/office/drawing/2014/main" id="{5BD295B6-5A85-453C-B3BC-19910D8BDFD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33400" y="4038600"/>
                <a:ext cx="30480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74098" name="Text Box 41">
                <a:extLst>
                  <a:ext uri="{FF2B5EF4-FFF2-40B4-BE49-F238E27FC236}">
                    <a16:creationId xmlns:a16="http://schemas.microsoft.com/office/drawing/2014/main" id="{841A2BE3-72B0-4FEE-8C68-05A73D8923E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-1060450" y="3182938"/>
                <a:ext cx="1212850" cy="3397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6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60000"/>
                  <a:buFont typeface="Wingdings" panose="05000000000000000000" pitchFamily="2" charset="2"/>
                  <a:buChar char="q"/>
                  <a:defRPr sz="22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6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q"/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lnSpc>
                    <a:spcPct val="9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 i="1">
                    <a:solidFill>
                      <a:srgbClr val="5F5F5F"/>
                    </a:solidFill>
                    <a:latin typeface="Arial" panose="020B0604020202020204" pitchFamily="34" charset="0"/>
                  </a:rPr>
                  <a:t>row select</a:t>
                </a:r>
              </a:p>
            </p:txBody>
          </p:sp>
          <p:sp>
            <p:nvSpPr>
              <p:cNvPr id="174099" name="Text Box 42">
                <a:extLst>
                  <a:ext uri="{FF2B5EF4-FFF2-40B4-BE49-F238E27FC236}">
                    <a16:creationId xmlns:a16="http://schemas.microsoft.com/office/drawing/2014/main" id="{59E4F78C-B9E3-4407-86BD-76D43F6DA72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-5400000">
                <a:off x="-2312987" y="4168775"/>
                <a:ext cx="781050" cy="3397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6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60000"/>
                  <a:buFont typeface="Wingdings" panose="05000000000000000000" pitchFamily="2" charset="2"/>
                  <a:buChar char="q"/>
                  <a:defRPr sz="22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6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q"/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lnSpc>
                    <a:spcPct val="9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 i="1">
                    <a:solidFill>
                      <a:srgbClr val="5F5F5F"/>
                    </a:solidFill>
                    <a:latin typeface="Arial" panose="020B0604020202020204" pitchFamily="34" charset="0"/>
                  </a:rPr>
                  <a:t>bitline</a:t>
                </a:r>
              </a:p>
            </p:txBody>
          </p:sp>
          <p:sp>
            <p:nvSpPr>
              <p:cNvPr id="174100" name="Text Box 43">
                <a:extLst>
                  <a:ext uri="{FF2B5EF4-FFF2-40B4-BE49-F238E27FC236}">
                    <a16:creationId xmlns:a16="http://schemas.microsoft.com/office/drawing/2014/main" id="{354866D7-F601-415F-92DD-597CDDF6FC3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-5400000">
                <a:off x="782638" y="4162425"/>
                <a:ext cx="908050" cy="3397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6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60000"/>
                  <a:buFont typeface="Wingdings" panose="05000000000000000000" pitchFamily="2" charset="2"/>
                  <a:buChar char="q"/>
                  <a:defRPr sz="22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6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q"/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lnSpc>
                    <a:spcPct val="9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 i="1">
                    <a:solidFill>
                      <a:srgbClr val="5F5F5F"/>
                    </a:solidFill>
                    <a:latin typeface="Arial" panose="020B0604020202020204" pitchFamily="34" charset="0"/>
                  </a:rPr>
                  <a:t>_bitline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25441865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\vec{f}(\vec{\imath}) = H\vec{\imath} + \vec{c}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276"/>
  <p:tag name="BOXFONT" val="10"/>
  <p:tag name="BOXWRAP" val="False"/>
  <p:tag name="WORKAROUNDTRANSPARENCYBUG" val="False"/>
  <p:tag name="BITMAPFORMAT" val="pngmono"/>
  <p:tag name="DEBUGINTERACTIVE" val="True"/>
  <p:tag name="ORIGWIDTH" val="136"/>
  <p:tag name="PICTUREFILESIZE" val="652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\vec{r}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532"/>
  <p:tag name="BOXHEIGHT" val="486"/>
  <p:tag name="BOXFONT" val="10"/>
  <p:tag name="BOXWRAP" val="False"/>
  <p:tag name="WORKAROUNDTRANSPARENCYBUG" val="False"/>
  <p:tag name="BITMAPFORMAT" val="pngmono"/>
  <p:tag name="DEBUGINTERACTIVE" val="True"/>
  <p:tag name="ORIGWIDTH" val="13"/>
  <p:tag name="PICTUREFILESIZE" val="787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&#10;\begin{array}{c}&#10;\left[\begin{array}{cc}0&amp;1\\0&amp;0\end{array}\right]&#10;\left[\begin{array}{c}i_1\\j_1\end{array}\right] +&#10; \left[\begin{array}{c}1\\0\end{array}\right]&#10;=&#10;\left[\begin{array}{cc}0&amp;1\\0&amp;0\end{array}\right]&#10;\left[\begin{array}{c}i_2\\j_2\end{array}\right] +&#10; \left[\begin{array}{c}1\\0\end{array}\right] \vspace{0.2in} \\&#10;\left[\begin{array}{cc}0&amp;1\\0&amp;0\end{array}\right]&#10;\left[\begin{array}{c}i_1-i_2\\j_1-j_2\end{array}\right]&#10;=&#10;\left[\begin{array}{cc}0\\0\end{array}\right]&#10;\end{array}&#10;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532"/>
  <p:tag name="BOXHEIGHT" val="486"/>
  <p:tag name="BOXFONT" val="10"/>
  <p:tag name="BOXWRAP" val="False"/>
  <p:tag name="WORKAROUNDTRANSPARENCYBUG" val="False"/>
  <p:tag name="BITMAPFORMAT" val="pngmono"/>
  <p:tag name="DEBUGINTERACTIVE" val="True"/>
  <p:tag name="ORIGWIDTH" val="448"/>
  <p:tag name="PICTUREFILESIZE" val="36139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\left[\begin{array}{cc}0&amp;1\\0&amp;0\end{array}\right]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752"/>
  <p:tag name="BOXHEIGHT" val="456"/>
  <p:tag name="BOXFONT" val="10"/>
  <p:tag name="BOXWRAP" val="False"/>
  <p:tag name="WORKAROUNDTRANSPARENCYBUG" val="False"/>
  <p:tag name="BITMAPFORMAT" val="pngmono"/>
  <p:tag name="DEBUGINTERACTIVE" val="True"/>
  <p:tag name="ORIGWIDTH" val="68"/>
  <p:tag name="PICTUREFILESIZE" val="327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&#10;\mbox{\tt A[i+j][0]} = &#10;\mbox{\tt A}\left(\left[\&#10;\begin{array}{cc}1&amp;1\\0&amp;0\end{array}\right]\left[&#10;\begin{array}{c}i\\j\end{array}\right] +&#10;\left[\begin{array}{c}0\\0\end{array}\right]\right)&#10;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752"/>
  <p:tag name="BOXHEIGHT" val="456"/>
  <p:tag name="BOXFONT" val="10"/>
  <p:tag name="BOXWRAP" val="False"/>
  <p:tag name="WORKAROUNDTRANSPARENCYBUG" val="False"/>
  <p:tag name="BITMAPFORMAT" val="pngmono"/>
  <p:tag name="DEBUGINTERACTIVE" val="True"/>
  <p:tag name="ORIGWIDTH" val="375"/>
  <p:tag name="PICTUREFILESIZE" val="16623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&#10;\left[\begin{array}{cc}1&amp;1\\0&amp;0\end{array}\right]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752"/>
  <p:tag name="BOXHEIGHT" val="456"/>
  <p:tag name="BOXFONT" val="10"/>
  <p:tag name="BOXWRAP" val="False"/>
  <p:tag name="WORKAROUNDTRANSPARENCYBUG" val="False"/>
  <p:tag name="BITMAPFORMAT" val="pngmono"/>
  <p:tag name="DEBUGINTERACTIVE" val="True"/>
  <p:tag name="ORIGWIDTH" val="68"/>
  <p:tag name="PICTUREFILESIZE" val="271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&#10;\begin{array}{rcl}&#10; \mbox{\tt A[i][j]} &amp; = &amp; \mbox{\tt A}\left(\left[\begin{array}{cc}1 &amp; 0\\0&amp;1\end{array}\right]&#10; \left[\begin{array}{c}i\\j\end{array}\right] +&#10; \left[\begin{array}{c}0\\0\end{array}\right]\right) \vspace{0.1in} \end{array}&#10;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752"/>
  <p:tag name="BOXHEIGHT" val="456"/>
  <p:tag name="BOXFONT" val="10"/>
  <p:tag name="BOXWRAP" val="False"/>
  <p:tag name="WORKAROUNDTRANSPARENCYBUG" val="False"/>
  <p:tag name="BITMAPFORMAT" val="pngmono"/>
  <p:tag name="DEBUGINTERACTIVE" val="True"/>
  <p:tag name="ORIGWIDTH" val="366"/>
  <p:tag name="PICTUREFILESIZE" val="15138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&#10;\left[\begin{array}{cc}1 &amp; 0\\0&amp;0\end{array}\right]&#10;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752"/>
  <p:tag name="BOXHEIGHT" val="456"/>
  <p:tag name="BOXFONT" val="10"/>
  <p:tag name="BOXWRAP" val="False"/>
  <p:tag name="WORKAROUNDTRANSPARENCYBUG" val="False"/>
  <p:tag name="BITMAPFORMAT" val="pngmono"/>
  <p:tag name="DEBUGINTERACTIVE" val="True"/>
  <p:tag name="ORIGWIDTH" val="68"/>
  <p:tag name="PICTUREFILESIZE" val="328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&#10;\mbox{\tt A[i+j]} = &#10;\mbox{\tt A}\left(\left[\&#10;\begin{array}{cc}1&amp;1\end{array}\right]\left[&#10;\begin{array}{c}i\\j\end{array}\right] +&#10;\left[\begin{array}{c}0\end{array}\right]\right)&#10;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752"/>
  <p:tag name="BOXHEIGHT" val="456"/>
  <p:tag name="BOXFONT" val="10"/>
  <p:tag name="BOXWRAP" val="False"/>
  <p:tag name="WORKAROUNDTRANSPARENCYBUG" val="False"/>
  <p:tag name="BITMAPFORMAT" val="pngmono"/>
  <p:tag name="DEBUGINTERACTIVE" val="True"/>
  <p:tag name="ORIGWIDTH" val="336"/>
  <p:tag name="PICTUREFILESIZE" val="12255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&#10;\left[\begin{array}{cc}0 &amp; 0\end{array}\right]&#10;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752"/>
  <p:tag name="BOXHEIGHT" val="456"/>
  <p:tag name="BOXFONT" val="10"/>
  <p:tag name="BOXWRAP" val="False"/>
  <p:tag name="WORKAROUNDTRANSPARENCYBUG" val="False"/>
  <p:tag name="BITMAPFORMAT" val="pngmono"/>
  <p:tag name="DEBUGINTERACTIVE" val="True"/>
  <p:tag name="ORIGWIDTH" val="66"/>
  <p:tag name="PICTUREFILESIZE" val="176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&#10;\begin{array}{rcl}&#10; \mbox{\tt A[i][j]} &amp; = &amp; \mbox{\tt A}\left(\left[\begin{array}{cc}1 &amp; 0\\0&amp;1\end{array}\right]&#10; \left[\begin{array}{c}i\\j\end{array}\right] +&#10; \left[\begin{array}{c}0\\0\end{array}\right]\right) \vspace{0.1in} \\&#10; \mbox{\tt B[j][0]} &amp; = &amp; \mbox{\tt B}\left(\left[\begin{array}{cc}0&amp;1\\0&amp;0\end{array}\right]&#10; \left[\begin{array}{c}i\\j\end{array}\right] +&#10; \left[\begin{array}{c}0\\0\end{array}\right]\right) \vspace{0.1in} \\&#10; \mbox{\tt B[j+1][0]} &amp; = &amp; \mbox{\tt B}\left(\left[\begin{array}{cc}0&amp;1\\0&amp;0\end{array}\right]&#10; \left[\begin{array}{c}i\\j\end{array}\right] +&#10; \left[\begin{array}{c}1\\0\end{array}\right]\right)&#10;\end{array}&#10;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752"/>
  <p:tag name="BOXHEIGHT" val="456"/>
  <p:tag name="BOXFONT" val="10"/>
  <p:tag name="BOXWRAP" val="False"/>
  <p:tag name="WORKAROUNDTRANSPARENCYBUG" val="False"/>
  <p:tag name="BITMAPFORMAT" val="pngmono"/>
  <p:tag name="DEBUGINTERACTIVE" val="True"/>
  <p:tag name="ORIGWIDTH" val="387"/>
  <p:tag name="PICTUREFILESIZE" val="4880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H\vec{\imath}_1 + \vec{c} = H\vec{\imath}_2 + \vec{c}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276"/>
  <p:tag name="BOXFONT" val="10"/>
  <p:tag name="BOXWRAP" val="False"/>
  <p:tag name="WORKAROUNDTRANSPARENCYBUG" val="False"/>
  <p:tag name="BITMAPFORMAT" val="pngmono"/>
  <p:tag name="DEBUGINTERACTIVE" val="True"/>
  <p:tag name="ORIGWIDTH" val="182"/>
  <p:tag name="PICTUREFILESIZE" val="686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H(\vec{\imath}_1-\vec{\imath}_2) = \vec{0}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276"/>
  <p:tag name="BOXFONT" val="10"/>
  <p:tag name="BOXWRAP" val="False"/>
  <p:tag name="WORKAROUNDTRANSPARENCYBUG" val="False"/>
  <p:tag name="BITMAPFORMAT" val="pngmono"/>
  <p:tag name="DEBUGINTERACTIVE" val="True"/>
  <p:tag name="ORIGWIDTH" val="143"/>
  <p:tag name="PICTUREFILESIZE" val="649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H(\vec{r}) = \vec{0}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276"/>
  <p:tag name="BOXFONT" val="10"/>
  <p:tag name="BOXWRAP" val="False"/>
  <p:tag name="WORKAROUNDTRANSPARENCYBUG" val="False"/>
  <p:tag name="BITMAPFORMAT" val="pngmono"/>
  <p:tag name="DEBUGINTERACTIVE" val="True"/>
  <p:tag name="ORIGWIDTH" val="91"/>
  <p:tag name="PICTUREFILESIZE" val="431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\vec{\imath}_1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532"/>
  <p:tag name="BOXHEIGHT" val="486"/>
  <p:tag name="BOXFONT" val="10"/>
  <p:tag name="BOXWRAP" val="False"/>
  <p:tag name="WORKAROUNDTRANSPARENCYBUG" val="False"/>
  <p:tag name="BITMAPFORMAT" val="pngmono"/>
  <p:tag name="DEBUGINTERACTIVE" val="True"/>
  <p:tag name="ORIGWIDTH" val="16"/>
  <p:tag name="PICTUREFILESIZE" val="99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\vec{\imath}_2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532"/>
  <p:tag name="BOXHEIGHT" val="486"/>
  <p:tag name="BOXFONT" val="10"/>
  <p:tag name="BOXWRAP" val="False"/>
  <p:tag name="WORKAROUNDTRANSPARENCYBUG" val="False"/>
  <p:tag name="BITMAPFORMAT" val="pngmono"/>
  <p:tag name="DEBUGINTERACTIVE" val="True"/>
  <p:tag name="ORIGWIDTH" val="17"/>
  <p:tag name="PICTUREFILESIZE" val="1489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\vec{\imath}_1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532"/>
  <p:tag name="BOXHEIGHT" val="486"/>
  <p:tag name="BOXFONT" val="10"/>
  <p:tag name="BOXWRAP" val="False"/>
  <p:tag name="WORKAROUNDTRANSPARENCYBUG" val="False"/>
  <p:tag name="BITMAPFORMAT" val="pngmono"/>
  <p:tag name="DEBUGINTERACTIVE" val="True"/>
  <p:tag name="ORIGWIDTH" val="16"/>
  <p:tag name="PICTUREFILESIZE" val="99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\vec{\imath}_2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532"/>
  <p:tag name="BOXHEIGHT" val="486"/>
  <p:tag name="BOXFONT" val="10"/>
  <p:tag name="BOXWRAP" val="False"/>
  <p:tag name="WORKAROUNDTRANSPARENCYBUG" val="False"/>
  <p:tag name="BITMAPFORMAT" val="pngmono"/>
  <p:tag name="DEBUGINTERACTIVE" val="True"/>
  <p:tag name="ORIGWIDTH" val="17"/>
  <p:tag name="PICTUREFILESIZE" val="1489"/>
</p:tagLst>
</file>

<file path=ppt/theme/theme1.xml><?xml version="1.0" encoding="utf-8"?>
<a:theme xmlns:a="http://schemas.openxmlformats.org/drawingml/2006/main" name="SAFARI_Templat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SAFARI_Template</Template>
  <TotalTime>0</TotalTime>
  <Words>1998</Words>
  <Application>Microsoft Office PowerPoint</Application>
  <PresentationFormat>On-screen Show (4:3)</PresentationFormat>
  <Paragraphs>552</Paragraphs>
  <Slides>46</Slides>
  <Notes>46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46</vt:i4>
      </vt:variant>
    </vt:vector>
  </HeadingPairs>
  <TitlesOfParts>
    <vt:vector size="57" baseType="lpstr">
      <vt:lpstr>Arial</vt:lpstr>
      <vt:lpstr>Calibri</vt:lpstr>
      <vt:lpstr>cmsy10</vt:lpstr>
      <vt:lpstr>Comic Sans MS</vt:lpstr>
      <vt:lpstr>Courier New</vt:lpstr>
      <vt:lpstr>Garamond</vt:lpstr>
      <vt:lpstr>Tahoma</vt:lpstr>
      <vt:lpstr>Wingdings</vt:lpstr>
      <vt:lpstr>SAFARI_Template</vt:lpstr>
      <vt:lpstr>1_Edge</vt:lpstr>
      <vt:lpstr>Office Theme</vt:lpstr>
      <vt:lpstr>CSC D70:  Compiler Optimization Memory Optimizations</vt:lpstr>
      <vt:lpstr>Pointer Analysis (Summary)</vt:lpstr>
      <vt:lpstr>Caches: A Quick Review</vt:lpstr>
      <vt:lpstr>Memory (Programmer’s View) </vt:lpstr>
      <vt:lpstr>Memory in a Modern System</vt:lpstr>
      <vt:lpstr>Ideal Memory</vt:lpstr>
      <vt:lpstr>The Problem</vt:lpstr>
      <vt:lpstr>Memory Technology: DRAM</vt:lpstr>
      <vt:lpstr>Memory Technology: SRAM</vt:lpstr>
      <vt:lpstr>Why Memory Hierarchy?</vt:lpstr>
      <vt:lpstr>The Memory Hierarchy</vt:lpstr>
      <vt:lpstr>Memory Hierarchy</vt:lpstr>
      <vt:lpstr>Caching Basics: Exploit Temporal Locality</vt:lpstr>
      <vt:lpstr>Caching Basics: Exploit Spatial Locality</vt:lpstr>
      <vt:lpstr>Optimizing Cache Performance</vt:lpstr>
      <vt:lpstr>Two Things We Can Manipulate</vt:lpstr>
      <vt:lpstr>Time: Reordering Computation</vt:lpstr>
      <vt:lpstr>Space: Changing Data Layout</vt:lpstr>
      <vt:lpstr>Types of Objects to Consider</vt:lpstr>
      <vt:lpstr>Scalars</vt:lpstr>
      <vt:lpstr>Structures and Pointers</vt:lpstr>
      <vt:lpstr>Arrays</vt:lpstr>
      <vt:lpstr>Handy Representation: “Iteration Space”</vt:lpstr>
      <vt:lpstr>Visitation Order in Iteration Space</vt:lpstr>
      <vt:lpstr>When Do Cache Misses Occur?</vt:lpstr>
      <vt:lpstr>When Do Cache Misses Occur?</vt:lpstr>
      <vt:lpstr>Optimizing the Cache Behavior of Array Accesses</vt:lpstr>
      <vt:lpstr>Examples of Loop Transformations</vt:lpstr>
      <vt:lpstr>Loop Interchange</vt:lpstr>
      <vt:lpstr>Cache Blocking (aka “Tiling”)</vt:lpstr>
      <vt:lpstr>Impact on Visitation Order in Iteration Space</vt:lpstr>
      <vt:lpstr>Cache Blocking in Two Dimensions</vt:lpstr>
      <vt:lpstr>Predicting Cache Behavior through “Locality Analysis”</vt:lpstr>
      <vt:lpstr>Steps in Locality Analysis</vt:lpstr>
      <vt:lpstr>Types of Data Reuse/Locality</vt:lpstr>
      <vt:lpstr>Reuse Analysis: Representation</vt:lpstr>
      <vt:lpstr>Finding Temporal Reuse</vt:lpstr>
      <vt:lpstr>Temporal Reuse Example</vt:lpstr>
      <vt:lpstr>More Complicated Example</vt:lpstr>
      <vt:lpstr>Computing Spatial Reuse</vt:lpstr>
      <vt:lpstr>Computing Spatial Reuse: Example</vt:lpstr>
      <vt:lpstr>Computing Spatial Reuse: More Complicated Example</vt:lpstr>
      <vt:lpstr>Group Reuse</vt:lpstr>
      <vt:lpstr>Localized Iteration Space</vt:lpstr>
      <vt:lpstr>Computing Locality</vt:lpstr>
      <vt:lpstr>CSC D70:  Compiler Optimization Memory Optimizations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2011-01-11T20:10:42Z</dcterms:created>
  <dcterms:modified xsi:type="dcterms:W3CDTF">2019-03-14T18:28:50Z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42aa342-8706-4288-bd11-ebb85995028c_Enabled">
    <vt:lpwstr>True</vt:lpwstr>
  </property>
  <property fmtid="{D5CDD505-2E9C-101B-9397-08002B2CF9AE}" pid="3" name="MSIP_Label_f42aa342-8706-4288-bd11-ebb85995028c_SiteId">
    <vt:lpwstr>72f988bf-86f1-41af-91ab-2d7cd011db47</vt:lpwstr>
  </property>
  <property fmtid="{D5CDD505-2E9C-101B-9397-08002B2CF9AE}" pid="4" name="MSIP_Label_f42aa342-8706-4288-bd11-ebb85995028c_Owner">
    <vt:lpwstr>a-genpek@microsoft.com</vt:lpwstr>
  </property>
  <property fmtid="{D5CDD505-2E9C-101B-9397-08002B2CF9AE}" pid="5" name="MSIP_Label_f42aa342-8706-4288-bd11-ebb85995028c_SetDate">
    <vt:lpwstr>2018-01-24T19:40:44.7513089Z</vt:lpwstr>
  </property>
  <property fmtid="{D5CDD505-2E9C-101B-9397-08002B2CF9AE}" pid="6" name="MSIP_Label_f42aa342-8706-4288-bd11-ebb85995028c_Name">
    <vt:lpwstr>General</vt:lpwstr>
  </property>
  <property fmtid="{D5CDD505-2E9C-101B-9397-08002B2CF9AE}" pid="7" name="MSIP_Label_f42aa342-8706-4288-bd11-ebb85995028c_Application">
    <vt:lpwstr>Microsoft Azure Information Protection</vt:lpwstr>
  </property>
  <property fmtid="{D5CDD505-2E9C-101B-9397-08002B2CF9AE}" pid="8" name="MSIP_Label_f42aa342-8706-4288-bd11-ebb85995028c_Extended_MSFT_Method">
    <vt:lpwstr>Automatic</vt:lpwstr>
  </property>
  <property fmtid="{D5CDD505-2E9C-101B-9397-08002B2CF9AE}" pid="9" name="Sensitivity">
    <vt:lpwstr>General</vt:lpwstr>
  </property>
</Properties>
</file>